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Lst>
  <p:sldSz cy="6858000" cx="12192000"/>
  <p:notesSz cx="7010400" cy="9296400"/>
  <p:embeddedFontLst>
    <p:embeddedFont>
      <p:font typeface="Inter"/>
      <p:regular r:id="rId83"/>
      <p:bold r:id="rId84"/>
      <p:italic r:id="rId85"/>
      <p:boldItalic r:id="rId86"/>
    </p:embeddedFont>
    <p:embeddedFont>
      <p:font typeface="Arial Black"/>
      <p:regular r:id="rId87"/>
    </p:embeddedFont>
    <p:embeddedFont>
      <p:font typeface="Nunito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2" roundtripDataSignature="AMtx7mhsuEYGiIhfVLKTsPunnnEyxynu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Inter-bold.fntdata"/><Relationship Id="rId83" Type="http://schemas.openxmlformats.org/officeDocument/2006/relationships/font" Target="fonts/Inter-regular.fntdata"/><Relationship Id="rId42" Type="http://schemas.openxmlformats.org/officeDocument/2006/relationships/slide" Target="slides/slide38.xml"/><Relationship Id="rId86" Type="http://schemas.openxmlformats.org/officeDocument/2006/relationships/font" Target="fonts/Inter-boldItalic.fntdata"/><Relationship Id="rId41" Type="http://schemas.openxmlformats.org/officeDocument/2006/relationships/slide" Target="slides/slide37.xml"/><Relationship Id="rId85" Type="http://schemas.openxmlformats.org/officeDocument/2006/relationships/font" Target="fonts/Inter-italic.fntdata"/><Relationship Id="rId44" Type="http://schemas.openxmlformats.org/officeDocument/2006/relationships/slide" Target="slides/slide40.xml"/><Relationship Id="rId88" Type="http://schemas.openxmlformats.org/officeDocument/2006/relationships/font" Target="fonts/NunitoSans-regular.fntdata"/><Relationship Id="rId43" Type="http://schemas.openxmlformats.org/officeDocument/2006/relationships/slide" Target="slides/slide39.xml"/><Relationship Id="rId87" Type="http://schemas.openxmlformats.org/officeDocument/2006/relationships/font" Target="fonts/ArialBlack-regular.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NunitoSans-bold.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NunitoSans-boldItalic.fntdata"/><Relationship Id="rId90" Type="http://schemas.openxmlformats.org/officeDocument/2006/relationships/font" Target="fonts/NunitoSans-italic.fntdata"/><Relationship Id="rId92" Type="http://customschemas.google.com/relationships/presentationmetadata" Target="meta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3037840" cy="466434"/>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1"/>
            <a:ext cx="3037840" cy="466434"/>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8"/>
            <a:ext cx="3037840" cy="466433"/>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8"/>
            <a:ext cx="3037840" cy="466433"/>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990f0f5db4_0_6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3990f0f5db4_0_6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SzPts val="1100"/>
              <a:buNone/>
            </a:pPr>
            <a:r>
              <a:rPr lang="en-US"/>
              <a:t>Today’s goal is to build a shared understanding of resilience and recovery.</a:t>
            </a:r>
            <a:br>
              <a:rPr lang="en-US"/>
            </a:br>
            <a:endParaRPr/>
          </a:p>
          <a:p>
            <a:pPr indent="0" lvl="0" marL="0" rtl="0" algn="l">
              <a:spcBef>
                <a:spcPts val="0"/>
              </a:spcBef>
              <a:spcAft>
                <a:spcPts val="0"/>
              </a:spcAft>
              <a:buSzPts val="1100"/>
              <a:buNone/>
            </a:pPr>
            <a:r>
              <a:rPr lang="en-US"/>
              <a:t>You will learn why both matter, how they work together, and how they impact operations.</a:t>
            </a:r>
            <a:br>
              <a:rPr lang="en-US"/>
            </a:br>
            <a:endParaRPr/>
          </a:p>
          <a:p>
            <a:pPr indent="0" lvl="0" marL="0" rtl="0" algn="l">
              <a:spcBef>
                <a:spcPts val="0"/>
              </a:spcBef>
              <a:spcAft>
                <a:spcPts val="0"/>
              </a:spcAft>
              <a:buSzPts val="1100"/>
              <a:buNone/>
            </a:pPr>
            <a:r>
              <a:rPr lang="en-US"/>
              <a:t>You will connect these ideas to real events and practical frameworks.</a:t>
            </a:r>
            <a:endParaRPr/>
          </a:p>
          <a:p>
            <a:pPr indent="0" lvl="0" marL="0" rtl="0" algn="l">
              <a:lnSpc>
                <a:spcPct val="100000"/>
              </a:lnSpc>
              <a:spcBef>
                <a:spcPts val="0"/>
              </a:spcBef>
              <a:spcAft>
                <a:spcPts val="0"/>
              </a:spcAft>
              <a:buSzPts val="1400"/>
              <a:buNone/>
            </a:pPr>
            <a:r>
              <a:t/>
            </a:r>
            <a:endParaRPr/>
          </a:p>
        </p:txBody>
      </p:sp>
      <p:sp>
        <p:nvSpPr>
          <p:cNvPr id="166" name="Google Shape;166;g3990f0f5db4_0_6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94c34ae405_0_8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394c34ae405_0_8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is not a one-time plan but an ongoing cycle.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Organizations plan, prepare, test, and improve continuously.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Each phase strengthens the next.</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Think of maintaining your car: you plan services, check fluids, repair issues, and learn from past breakdowns to avoid new ones</a:t>
            </a:r>
            <a:endParaRPr/>
          </a:p>
        </p:txBody>
      </p:sp>
      <p:sp>
        <p:nvSpPr>
          <p:cNvPr id="281" name="Google Shape;281;g394c34ae405_0_8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94c34ae405_0_10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394c34ae405_0_10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BIA helps you identify your most important processes.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It tells you what must be restored first and what can wait.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It aligns resources with business impact.</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If a school’s network fails, restoring student attendance systems comes before classroom slide projectors.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03" name="Google Shape;303;g394c34ae405_0_10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94c34ae405_0_12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394c34ae405_0_12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Every business relies on technology, people, processes, and vendors.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Dependencies can become failure points.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Mapping them prevents blind spots.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If your coffee shop relies on one supplier and they fail, your operations stop entirely. That’s a dependency risk.</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19" name="Google Shape;319;g394c34ae405_0_12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94c34ae405_0_13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394c34ae405_0_13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RTO defines how fast you must restore service.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RPO defines how much data loss is acceptable.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Both guide investment decisions.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bank may accept losing 1 minute of transactions (tight RPO) but needs service back within an hour (strict RTO).</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35" name="Google Shape;335;g394c34ae405_0_13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94c34ae405_0_15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394c34ae405_0_15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Continuity ties resilience and recovery together.</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Resilience keeps systems running.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Recovery restores full capacity.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Improvement closes the loop.</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An airline uses resilience to reroute flights during storms and recovery to rebuild schedules afterward.</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55" name="Google Shape;355;g394c34ae405_0_15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94c34ae405_0_18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394c34ae405_0_18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 proactive.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Recovery = reactive.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Resilience adapts; recovery restores.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Both are necessary and measured differently.</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fitness center strengthens its building to withstand earthquakes (resilience), then has emergency repair procedures after a quake (recovery).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80" name="Google Shape;380;g394c34ae405_0_18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94c34ae405_0_20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394c34ae405_0_20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Reinforces earlier concepts.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Highlights why a balanced approach avoids bigger losses.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Both functions support long-term sustainability.</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hospital prepares for electrical surges (resilience) and activates backup power (recovery) when surges occur.</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409" name="Google Shape;409;g394c34ae405_0_20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94c34ae405_0_22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394c34ae405_0_22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Leadership now treats resilience as essential.</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Increased cyber threats require investment.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Complex systems create cascading risks.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Streaming platforms scale globally. If one region fails, traffic reroutes instantly, but leadership must plan for capacity and cyber risks.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424" name="Google Shape;424;g394c34ae405_0_22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94c34ae405_0_24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94c34ae405_0_241:notes"/>
          <p:cNvSpPr txBox="1"/>
          <p:nvPr>
            <p:ph idx="1" type="body"/>
          </p:nvPr>
        </p:nvSpPr>
        <p:spPr>
          <a:xfrm>
            <a:off x="701040" y="4473892"/>
            <a:ext cx="5608200" cy="3660600"/>
          </a:xfrm>
          <a:prstGeom prst="rect">
            <a:avLst/>
          </a:prstGeom>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Prioritizing customer-facing systems maintained service during outage.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Redundancy made failover seamless.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Learning improved future procedures.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If a hotel’s booking system shifts to its backup location without customers noticing, resilience is working</a:t>
            </a:r>
            <a:endParaRPr/>
          </a:p>
        </p:txBody>
      </p:sp>
      <p:sp>
        <p:nvSpPr>
          <p:cNvPr id="444" name="Google Shape;444;g394c34ae405_0_241:notes"/>
          <p:cNvSpPr txBox="1"/>
          <p:nvPr>
            <p:ph idx="12" type="sldNum"/>
          </p:nvPr>
        </p:nvSpPr>
        <p:spPr>
          <a:xfrm>
            <a:off x="3970938" y="8829968"/>
            <a:ext cx="3037800" cy="4665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94c34ae405_0_25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94c34ae405_0_255:notes"/>
          <p:cNvSpPr txBox="1"/>
          <p:nvPr>
            <p:ph idx="1" type="body"/>
          </p:nvPr>
        </p:nvSpPr>
        <p:spPr>
          <a:xfrm>
            <a:off x="701040" y="4473892"/>
            <a:ext cx="5608200" cy="3660600"/>
          </a:xfrm>
          <a:prstGeom prst="rect">
            <a:avLst/>
          </a:prstGeom>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Strong documentation supports audits and operations.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Validated recovery procedures strengthened confidence.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Audits reinforced resilience maturity.</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company that keeps clean financial records handles tax audits with minimal disruption</a:t>
            </a:r>
            <a:endParaRPr/>
          </a:p>
        </p:txBody>
      </p:sp>
      <p:sp>
        <p:nvSpPr>
          <p:cNvPr id="459" name="Google Shape;459;g394c34ae405_0_255:notes"/>
          <p:cNvSpPr txBox="1"/>
          <p:nvPr>
            <p:ph idx="12" type="sldNum"/>
          </p:nvPr>
        </p:nvSpPr>
        <p:spPr>
          <a:xfrm>
            <a:off x="3970938" y="8829968"/>
            <a:ext cx="3037800" cy="4665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990f0f5db4_0_86:notes"/>
          <p:cNvSpPr/>
          <p:nvPr>
            <p:ph idx="2" type="sldImg"/>
          </p:nvPr>
        </p:nvSpPr>
        <p:spPr>
          <a:xfrm>
            <a:off x="584200" y="726281"/>
            <a:ext cx="4673700" cy="1961100"/>
          </a:xfrm>
          <a:custGeom>
            <a:rect b="b" l="l" r="r" t="t"/>
            <a:pathLst>
              <a:path extrusionOk="0" h="120000" w="120000">
                <a:moveTo>
                  <a:pt x="0" y="0"/>
                </a:moveTo>
                <a:lnTo>
                  <a:pt x="120000" y="0"/>
                </a:lnTo>
                <a:lnTo>
                  <a:pt x="120000" y="120000"/>
                </a:lnTo>
                <a:lnTo>
                  <a:pt x="0" y="120000"/>
                </a:lnTo>
                <a:close/>
              </a:path>
            </a:pathLst>
          </a:custGeom>
          <a:noFill/>
          <a:ln cap="flat" cmpd="sng" w="9900">
            <a:solidFill>
              <a:srgbClr val="000000"/>
            </a:solidFill>
            <a:prstDash val="solid"/>
            <a:round/>
            <a:headEnd len="sm" w="sm" type="none"/>
            <a:tailEnd len="sm" w="sm" type="none"/>
          </a:ln>
        </p:spPr>
      </p:sp>
      <p:sp>
        <p:nvSpPr>
          <p:cNvPr id="175" name="Google Shape;175;g3990f0f5db4_0_86:notes"/>
          <p:cNvSpPr txBox="1"/>
          <p:nvPr>
            <p:ph idx="1" type="body"/>
          </p:nvPr>
        </p:nvSpPr>
        <p:spPr>
          <a:xfrm>
            <a:off x="584200" y="2796183"/>
            <a:ext cx="4673700" cy="2287800"/>
          </a:xfrm>
          <a:prstGeom prst="rect">
            <a:avLst/>
          </a:prstGeom>
          <a:noFill/>
          <a:ln>
            <a:noFill/>
          </a:ln>
        </p:spPr>
        <p:txBody>
          <a:bodyPr anchorCtr="0" anchor="t" bIns="35625" lIns="71275" spcFirstLastPara="1" rIns="71275" wrap="square" tIns="3562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Over a decade of experience in cybersecurity, governance, risk, and compliance across global organizations, including Intuit, AEG Worldwide, Agoda, Accenture, Thumbtack, and Amazon UK.</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Led SOC 2, ISO 27001, CMMC, HIPAA, CCPA, and GDPR compliance initiatives with proven results, including a 100 percent pass rate across four consecutive quarterly internal audits.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Directed business impact analyses and resilience planning across multiple business units, strengthening recovery prioritization and operational readiness</a:t>
            </a:r>
            <a:br>
              <a:rPr lang="en-US" sz="1100">
                <a:latin typeface="Arial"/>
                <a:ea typeface="Arial"/>
                <a:cs typeface="Arial"/>
                <a:sym typeface="Arial"/>
              </a:rPr>
            </a:br>
            <a:r>
              <a:rPr lang="en-US" sz="1100">
                <a:latin typeface="Arial"/>
                <a:ea typeface="Arial"/>
                <a:cs typeface="Arial"/>
                <a:sym typeface="Arial"/>
              </a:rPr>
              <a:t> Andry R Resume (Instructor)</a:t>
            </a:r>
            <a:br>
              <a:rPr lang="en-US" sz="1100">
                <a:latin typeface="Arial"/>
                <a:ea typeface="Arial"/>
                <a:cs typeface="Arial"/>
                <a:sym typeface="Arial"/>
              </a:rPr>
            </a:br>
            <a:r>
              <a:rPr lang="en-US" sz="1100">
                <a:latin typeface="Arial"/>
                <a:ea typeface="Arial"/>
                <a:cs typeface="Arial"/>
                <a:sym typeface="Arial"/>
              </a:rPr>
              <a:t>.</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Managed large-scale risk assessment programs, identifying and reducing high-impact exposure areas and contributing to measurable reductions in risk.</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Implemented and operationalized over one hundred security controls aligned with major frameworks such as NIST CSF, MITRE ATT&amp;CK, OWASP, COBIT, and ISO standards.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Delivered Red Team and Blue Team readiness assessments, improving threat detection and informing resilience strategies across SOC environments.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Supported enterprise-wide security awareness and human-risk reduction through structured campaigns, phishing programs, stakeholder alignment, and cross-functional communication.</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176" name="Google Shape;176;g3990f0f5db4_0_86:notes"/>
          <p:cNvSpPr txBox="1"/>
          <p:nvPr>
            <p:ph idx="12" type="sldNum"/>
          </p:nvPr>
        </p:nvSpPr>
        <p:spPr>
          <a:xfrm>
            <a:off x="3309115" y="5518729"/>
            <a:ext cx="2531400" cy="291600"/>
          </a:xfrm>
          <a:prstGeom prst="rect">
            <a:avLst/>
          </a:prstGeom>
          <a:noFill/>
          <a:ln>
            <a:noFill/>
          </a:ln>
        </p:spPr>
        <p:txBody>
          <a:bodyPr anchorCtr="0" anchor="b" bIns="35625" lIns="71275" spcFirstLastPara="1" rIns="71275" wrap="square" tIns="35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94c34ae405_0_26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94c34ae405_0_268:notes"/>
          <p:cNvSpPr txBox="1"/>
          <p:nvPr>
            <p:ph idx="1" type="body"/>
          </p:nvPr>
        </p:nvSpPr>
        <p:spPr>
          <a:xfrm>
            <a:off x="701040" y="4473892"/>
            <a:ext cx="5608200" cy="3660600"/>
          </a:xfrm>
          <a:prstGeom prst="rect">
            <a:avLst/>
          </a:prstGeom>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Coordinated communication prevented service disruption.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Each site followed clear instructions aligned with HQ.</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Standardization made multi-site response smooth.</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Multiple retail stores facing a credit card system outage follow one unified instruction set from HQ, avoiding customer panic.</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473" name="Google Shape;473;g394c34ae405_0_268:notes"/>
          <p:cNvSpPr txBox="1"/>
          <p:nvPr>
            <p:ph idx="12" type="sldNum"/>
          </p:nvPr>
        </p:nvSpPr>
        <p:spPr>
          <a:xfrm>
            <a:off x="3970938" y="8829968"/>
            <a:ext cx="3037800" cy="4665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94c34ae405_0_28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394c34ae405_0_28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must cover technology, people, processes, and vendors.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 gap in any area exposes the entire system.</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Balanced investment avoids imbalance.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If a clinic has strong IT systems but only one person knows how to operate them, the person becomes a vulnerability.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sz="1000"/>
          </a:p>
        </p:txBody>
      </p:sp>
      <p:sp>
        <p:nvSpPr>
          <p:cNvPr id="488" name="Google Shape;488;g394c34ae405_0_28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94c34ae405_0_31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94c34ae405_0_318:notes"/>
          <p:cNvSpPr txBox="1"/>
          <p:nvPr>
            <p:ph idx="1" type="body"/>
          </p:nvPr>
        </p:nvSpPr>
        <p:spPr>
          <a:xfrm>
            <a:off x="701040" y="4473892"/>
            <a:ext cx="5608200" cy="3660600"/>
          </a:xfrm>
          <a:prstGeom prst="rect">
            <a:avLst/>
          </a:prstGeom>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Testing reveals weaknesses before real incidents.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Exercises build readiness and confidence.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Improvement comes from real test lessons.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Fire drills help people evacuate calmly during real fires because they practiced it first.</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525" name="Google Shape;525;g394c34ae405_0_318:notes"/>
          <p:cNvSpPr txBox="1"/>
          <p:nvPr>
            <p:ph idx="12" type="sldNum"/>
          </p:nvPr>
        </p:nvSpPr>
        <p:spPr>
          <a:xfrm>
            <a:off x="3970938" y="8829968"/>
            <a:ext cx="3037800" cy="4665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94c34ae405_0_33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94c34ae405_0_332:notes"/>
          <p:cNvSpPr txBox="1"/>
          <p:nvPr>
            <p:ph idx="1" type="body"/>
          </p:nvPr>
        </p:nvSpPr>
        <p:spPr>
          <a:xfrm>
            <a:off x="701040" y="4473892"/>
            <a:ext cx="5608200" cy="3660600"/>
          </a:xfrm>
          <a:prstGeom prst="rect">
            <a:avLst/>
          </a:prstGeom>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Communication determines how people respond.</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Internal clarity reduces confusion.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External updates maintain trust.</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When an airline delays flights, clear announcements reduce customer anger and chaos.</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540" name="Google Shape;540;g394c34ae405_0_332:notes"/>
          <p:cNvSpPr txBox="1"/>
          <p:nvPr>
            <p:ph idx="12" type="sldNum"/>
          </p:nvPr>
        </p:nvSpPr>
        <p:spPr>
          <a:xfrm>
            <a:off x="3970938" y="8829968"/>
            <a:ext cx="3037800" cy="4665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94c34ae405_0_34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94c34ae405_0_346:notes"/>
          <p:cNvSpPr txBox="1"/>
          <p:nvPr>
            <p:ph idx="1" type="body"/>
          </p:nvPr>
        </p:nvSpPr>
        <p:spPr>
          <a:xfrm>
            <a:off x="701040" y="4473892"/>
            <a:ext cx="5608200" cy="3660600"/>
          </a:xfrm>
          <a:prstGeom prst="rect">
            <a:avLst/>
          </a:prstGeom>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prepares. Recovery restores.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Integrated planning ensures survival.</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Testing and governance keep programs mature.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school district that plans ahead for flooding and practices evacuations recovers faster when storms hit.</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555" name="Google Shape;555;g394c34ae405_0_346:notes"/>
          <p:cNvSpPr txBox="1"/>
          <p:nvPr>
            <p:ph idx="12" type="sldNum"/>
          </p:nvPr>
        </p:nvSpPr>
        <p:spPr>
          <a:xfrm>
            <a:off x="3970938" y="8829968"/>
            <a:ext cx="3037800" cy="4665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1:notes"/>
          <p:cNvSpPr txBox="1"/>
          <p:nvPr>
            <p:ph idx="1" type="body"/>
          </p:nvPr>
        </p:nvSpPr>
        <p:spPr>
          <a:xfrm>
            <a:off x="701040" y="4473892"/>
            <a:ext cx="5608320" cy="3660458"/>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71" name="Google Shape;571;p1:notes"/>
          <p:cNvSpPr txBox="1"/>
          <p:nvPr>
            <p:ph idx="12" type="sldNum"/>
          </p:nvPr>
        </p:nvSpPr>
        <p:spPr>
          <a:xfrm>
            <a:off x="3970938" y="8829968"/>
            <a:ext cx="3037840" cy="466433"/>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94c34ae405_0_105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394c34ae405_0_105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becomes powerful when leadership vision aligns with daily work.</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These three levels must support each other or the system breaks.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Strong alignment helps an organization respond quickly and recover with less damage.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Think of a sports team. Owner sets direction (strategic), coach builds training plans (tactical), and players execute them on the field (operational). All three must sync to win consistently.</a:t>
            </a:r>
            <a:endParaRPr/>
          </a:p>
        </p:txBody>
      </p:sp>
      <p:sp>
        <p:nvSpPr>
          <p:cNvPr id="579" name="Google Shape;579;g394c34ae405_0_105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94c34ae405_0_106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g394c34ae405_0_106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You will understand what strategic, tactical, and operational goals actually are.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You’ll learn how each goal influences resilience and recovery planning.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You’ll see how actions connect across levels to keep operations stable.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school district defines safety policies (strategic), principals design safety procedures (tactical), and teachers execute drills (operational).</a:t>
            </a:r>
            <a:endParaRPr sz="1100">
              <a:latin typeface="Arial"/>
              <a:ea typeface="Arial"/>
              <a:cs typeface="Arial"/>
              <a:sym typeface="Arial"/>
            </a:endParaRPr>
          </a:p>
        </p:txBody>
      </p:sp>
      <p:sp>
        <p:nvSpPr>
          <p:cNvPr id="589" name="Google Shape;589;g394c34ae405_0_106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94c34ae405_0_107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394c34ae405_0_107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Strategic level focuses on long-term direction and risk tolerance.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Tactical level builds the programs and coordinates resources.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Operational level runs daily tasks and responds to incidents.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When these levels align, the organization becomes stronger.</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Public transportation: city council funds upgrades, operations managers plan routes and staffing, and drivers run buses on schedule.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600" name="Google Shape;600;g394c34ae405_0_107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94c34ae405_0_109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394c34ae405_0_109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Leadership defines the organization’s risk tolerance and continuity priorities.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Strategic goals reinforce resilience as a business value.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Leaders allocate resources and shape culture around resilience.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CEO deciding to invest in three backup data centers before expanding globally—this sets the tone for resilience across the company.</a:t>
            </a:r>
            <a:endParaRPr/>
          </a:p>
        </p:txBody>
      </p:sp>
      <p:sp>
        <p:nvSpPr>
          <p:cNvPr id="627" name="Google Shape;627;g394c34ae405_0_109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990f0f5db4_0_10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3990f0f5db4_0_10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84" name="Google Shape;184;g3990f0f5db4_0_10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94c34ae405_0_112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g394c34ae405_0_112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Strong governance ensures accountability.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Investments reflect resilience importance.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Policies create consistency across the business.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Strategic partnerships prepare the organization for disruptions.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global retailer signs long-term contracts with backup logistics partners to maintain supply during natural disasters.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652" name="Google Shape;652;g394c34ae405_0_112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94c34ae405_0_113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g394c34ae405_0_113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Tactical teams turn strategy into executable programs.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They coordinate across business units and technologies.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They build the structures that support resilience—training, architecture, processes, vendors.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hospital’s IT, security, nursing, and facilities teams meet monthly to align all emergency readiness procedures</a:t>
            </a:r>
            <a:endParaRPr/>
          </a:p>
        </p:txBody>
      </p:sp>
      <p:sp>
        <p:nvSpPr>
          <p:cNvPr id="667" name="Google Shape;667;g394c34ae405_0_113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94c34ae405_0_116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394c34ae405_0_116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Business impact analyses involve multiple departments.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Cross-functional recovery plans create unified response.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Resilience projects span infrastructure, applications, and vendor evaluations.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Employee training supports consistency.</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bank runs a simulation where finance, IT, legal, and customer service all practice responding to a cyberattack together.</a:t>
            </a:r>
            <a:endParaRPr/>
          </a:p>
        </p:txBody>
      </p:sp>
      <p:sp>
        <p:nvSpPr>
          <p:cNvPr id="692" name="Google Shape;692;g394c34ae405_0_116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94c34ae405_0_117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7" name="Google Shape;707;g394c34ae405_0_117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Operational teams monitor systems in real time.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They respond immediately to disruptions.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They maintain backups, update documentation, and keep skills fresh.</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SOC analyst notices suspicious login attempts and takes action, preventing a real breach through quick detection and response.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708" name="Google Shape;708;g394c34ae405_0_117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94c34ae405_0_120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g394c34ae405_0_120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Nonstop monitoring catches issues early.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Regular tests validate capabilities.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Monthly drills keep teams ready.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Dashboards help track resilience metrics.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An airline operational team performs daily aircraft checks to catch issues before flights begin.</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741" name="Google Shape;741;g394c34ae405_0_120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94c34ae405_0_122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g394c34ae405_0_122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Strategic vision drives direction.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Tactical planning turns vision into programs.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Operational teams execute and maintain readiness.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Feedback loops ensure ongoing improvement.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Strong coordination makes resilience effective.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Think of a restaurant: owner sets standards, manager creates the schedule and processes, staff runs the kitchen daily. If all three communicate well, service stays consistent even during busy nights.</a:t>
            </a:r>
            <a:endParaRPr/>
          </a:p>
        </p:txBody>
      </p:sp>
      <p:sp>
        <p:nvSpPr>
          <p:cNvPr id="756" name="Google Shape;756;g394c34ae405_0_122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94c34ae405_0_103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g394c34ae405_0_103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772" name="Google Shape;772;g394c34ae405_0_103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94c34ae405_0_138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g394c34ae405_0_138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Dependencies are things your organization </a:t>
            </a:r>
            <a:r>
              <a:rPr i="1" lang="en-US" sz="1100">
                <a:latin typeface="Arial"/>
                <a:ea typeface="Arial"/>
                <a:cs typeface="Arial"/>
                <a:sym typeface="Arial"/>
              </a:rPr>
              <a:t>relies on</a:t>
            </a:r>
            <a:r>
              <a:rPr lang="en-US" sz="1100">
                <a:latin typeface="Arial"/>
                <a:ea typeface="Arial"/>
                <a:cs typeface="Arial"/>
                <a:sym typeface="Arial"/>
              </a:rPr>
              <a:t> to function. If they fail, operations stall.</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Enablers are the things that </a:t>
            </a:r>
            <a:r>
              <a:rPr i="1" lang="en-US" sz="1100">
                <a:latin typeface="Arial"/>
                <a:ea typeface="Arial"/>
                <a:cs typeface="Arial"/>
                <a:sym typeface="Arial"/>
              </a:rPr>
              <a:t>strengthen</a:t>
            </a:r>
            <a:r>
              <a:rPr lang="en-US" sz="1100">
                <a:latin typeface="Arial"/>
                <a:ea typeface="Arial"/>
                <a:cs typeface="Arial"/>
                <a:sym typeface="Arial"/>
              </a:rPr>
              <a:t> continuity, reduce risk, and help recover quickly.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Strong resilience means mapping both and balancing them.</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Your phone depends on the battery. That’s a dependency. A portable power bank is an enabler. If your battery dies, the power bank keeps your phone running.</a:t>
            </a:r>
            <a:endParaRPr/>
          </a:p>
        </p:txBody>
      </p:sp>
      <p:sp>
        <p:nvSpPr>
          <p:cNvPr id="780" name="Google Shape;780;g394c34ae405_0_138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94c34ae405_0_139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g394c34ae405_0_139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90" name="Google Shape;790;g394c34ae405_0_139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94c34ae405_0_140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94c34ae405_0_1407:notes"/>
          <p:cNvSpPr txBox="1"/>
          <p:nvPr>
            <p:ph idx="1" type="body"/>
          </p:nvPr>
        </p:nvSpPr>
        <p:spPr>
          <a:xfrm>
            <a:off x="701040" y="4473892"/>
            <a:ext cx="5608200" cy="3660600"/>
          </a:xfrm>
          <a:prstGeom prst="rect">
            <a:avLst/>
          </a:prstGeom>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Dependencies include systems, key staff, processes, vendors, facilities, and data flows.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Losing a dependency disrupts service delivery and impacts internal and external parties.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You need visibility into every dependency to avoid blind spots.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restaurant depends on a working refrigerator. If it breaks, food spoils and business stops. That single dependency affects every customer.</a:t>
            </a:r>
            <a:endParaRPr/>
          </a:p>
        </p:txBody>
      </p:sp>
      <p:sp>
        <p:nvSpPr>
          <p:cNvPr id="801" name="Google Shape;801;g394c34ae405_0_1407:notes"/>
          <p:cNvSpPr txBox="1"/>
          <p:nvPr>
            <p:ph idx="12" type="sldNum"/>
          </p:nvPr>
        </p:nvSpPr>
        <p:spPr>
          <a:xfrm>
            <a:off x="3970938" y="8829968"/>
            <a:ext cx="3037800" cy="466500"/>
          </a:xfrm>
          <a:prstGeom prst="rect">
            <a:avLst/>
          </a:prstGeom>
        </p:spPr>
        <p:txBody>
          <a:bodyPr anchorCtr="0" anchor="b" bIns="46575" lIns="93150" spcFirstLastPara="1" rIns="93150"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94c34ae405_0_0:notes"/>
          <p:cNvSpPr/>
          <p:nvPr>
            <p:ph idx="2" type="sldImg"/>
          </p:nvPr>
        </p:nvSpPr>
        <p:spPr>
          <a:xfrm>
            <a:off x="584200" y="726281"/>
            <a:ext cx="4673700" cy="1961100"/>
          </a:xfrm>
          <a:custGeom>
            <a:rect b="b" l="l" r="r" t="t"/>
            <a:pathLst>
              <a:path extrusionOk="0" h="120000" w="120000">
                <a:moveTo>
                  <a:pt x="0" y="0"/>
                </a:moveTo>
                <a:lnTo>
                  <a:pt x="120000" y="0"/>
                </a:lnTo>
                <a:lnTo>
                  <a:pt x="120000" y="120000"/>
                </a:lnTo>
                <a:lnTo>
                  <a:pt x="0" y="120000"/>
                </a:lnTo>
                <a:close/>
              </a:path>
            </a:pathLst>
          </a:custGeom>
          <a:noFill/>
          <a:ln cap="flat" cmpd="sng" w="9900">
            <a:solidFill>
              <a:srgbClr val="000000"/>
            </a:solidFill>
            <a:prstDash val="solid"/>
            <a:round/>
            <a:headEnd len="sm" w="sm" type="none"/>
            <a:tailEnd len="sm" w="sm" type="none"/>
          </a:ln>
        </p:spPr>
      </p:sp>
      <p:sp>
        <p:nvSpPr>
          <p:cNvPr id="190" name="Google Shape;190;g394c34ae405_0_0:notes"/>
          <p:cNvSpPr txBox="1"/>
          <p:nvPr>
            <p:ph idx="1" type="body"/>
          </p:nvPr>
        </p:nvSpPr>
        <p:spPr>
          <a:xfrm>
            <a:off x="584200" y="2796183"/>
            <a:ext cx="4673700" cy="2287800"/>
          </a:xfrm>
          <a:prstGeom prst="rect">
            <a:avLst/>
          </a:prstGeom>
          <a:noFill/>
          <a:ln>
            <a:noFill/>
          </a:ln>
        </p:spPr>
        <p:txBody>
          <a:bodyPr anchorCtr="0" anchor="t" bIns="35625" lIns="71275" spcFirstLastPara="1" rIns="71275" wrap="square" tIns="3562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is about planning ahead so disruptions don’t hit as hard. Recovery is what you do after damage happens.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Boards focus on resilience now because disruptions are more common and more expensive.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Strong resilience makes recovery faster and cleaner.</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Think of a home with storm-ready windows. Resilience is reinforcing the windows before hurricane season. Recovery is fixing the broken glass after the storm.</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191" name="Google Shape;191;g394c34ae405_0_0:notes"/>
          <p:cNvSpPr txBox="1"/>
          <p:nvPr>
            <p:ph idx="12" type="sldNum"/>
          </p:nvPr>
        </p:nvSpPr>
        <p:spPr>
          <a:xfrm>
            <a:off x="3309115" y="5518729"/>
            <a:ext cx="2531400" cy="291600"/>
          </a:xfrm>
          <a:prstGeom prst="rect">
            <a:avLst/>
          </a:prstGeom>
          <a:noFill/>
          <a:ln>
            <a:noFill/>
          </a:ln>
        </p:spPr>
        <p:txBody>
          <a:bodyPr anchorCtr="0" anchor="b" bIns="35625" lIns="71275" spcFirstLastPara="1" rIns="71275" wrap="square" tIns="35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94c34ae405_0_141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g394c34ae405_0_141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A failure in one place can trigger a chain reaction across the business.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Recovery becomes harder when dependencies are not mapped correctly.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Good mapping ensures better planning, investment, and prioritization.</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If a mall loses electricity, escalators stop, stores close, and payment systems go down. One dependency failure affects everyone quickly.</a:t>
            </a:r>
            <a:endParaRPr/>
          </a:p>
        </p:txBody>
      </p:sp>
      <p:sp>
        <p:nvSpPr>
          <p:cNvPr id="810" name="Google Shape;810;g394c34ae405_0_141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94c34ae405_0_144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6" name="Google Shape;836;g394c34ae405_0_144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Technology, people, processes, and vendors form the four main dependency layers.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Each category brings different risks and needs different controls.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Ignoring any category creates instability.</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If only one employee knows how to operate a critical machine and they’re unavailable, production halts. That’s a people dependency.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837" name="Google Shape;837;g394c34ae405_0_144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94c34ae405_0_148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1" name="Google Shape;881;g394c34ae405_0_148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Start by listing all assets and relationships.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Map how systems and processes connect to each other.</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Evaluate impact levels and rank dependencies based on risk.</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Think of planning a family trip. You map who drives, who packs, who buys food, and what route you’ll take. If one piece fails, the whole trip gets delayed.</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882" name="Google Shape;882;g394c34ae405_0_148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94c34ae405_0_150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g394c34ae405_0_150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Enablers strengthen your ability to prepare, respond, and recover.</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Redundancy, training, communication, and monitoring give you options when primary capabilities fail.</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Enablers reduce downtime.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school has two Wi-Fi routers. If one fails, the other keeps classes running. That redundancy is an enabler.</a:t>
            </a:r>
            <a:endParaRPr/>
          </a:p>
        </p:txBody>
      </p:sp>
      <p:sp>
        <p:nvSpPr>
          <p:cNvPr id="904" name="Google Shape;904;g394c34ae405_0_150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94c34ae405_0_152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g394c34ae405_0_152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Geographic redundancy prevents regional disruptions from taking systems offline.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Cross-training ensures operations don’t depend on one person.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Automated response tools speed up detection and containment.</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Online banking uses real-time replication to mirror data across regions. If one data center fails, customers still access their accounts instantly.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925" name="Google Shape;925;g394c34ae405_0_152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94c34ae405_0_154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g394c34ae405_0_154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The goal isn’t to remove every dependency—it’s to reduce the risk of their failure.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Critical dependencies must have matching enablers.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Enablers provide backup paths, better detection, and faster response.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delivery company uses two GPS providers. If one service goes down, drivers switch to the second system and routes continue normally.</a:t>
            </a:r>
            <a:endParaRPr/>
          </a:p>
        </p:txBody>
      </p:sp>
      <p:sp>
        <p:nvSpPr>
          <p:cNvPr id="943" name="Google Shape;943;g394c34ae405_0_154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94c34ae405_0_157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g394c34ae405_0_157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Dependencies = risk points. Enablers = stabilizers.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Mapping both is essential for solid BIA and continuity planning.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Balance happens when each high-risk dependency has a strong backup capability.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Collaboration and communication tie everything together.</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concert venue relies on lighting, sound systems, staff, and vendors. Backup generators, staff training, and communication radios act as enablers, keeping the event running even if something fails.</a:t>
            </a:r>
            <a:endParaRPr/>
          </a:p>
        </p:txBody>
      </p:sp>
      <p:sp>
        <p:nvSpPr>
          <p:cNvPr id="975" name="Google Shape;975;g394c34ae405_0_157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94c34ae405_0_104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g394c34ae405_0_104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91" name="Google Shape;991;g394c34ae405_0_104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94c34ae405_0_174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g394c34ae405_0_174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The lifecycle is not a one-time project. It’s an ongoing system that keeps the organization strong.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Each phase builds on the previous one and prepares for the next.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 goal is staying operational during disruptions, not scrambling afterward.</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Think of fitness training. You don’t train once and stop. You plan, practice, adjust, and repeat to stay strong year-round.</a:t>
            </a:r>
            <a:endParaRPr/>
          </a:p>
        </p:txBody>
      </p:sp>
      <p:sp>
        <p:nvSpPr>
          <p:cNvPr id="999" name="Google Shape;999;g394c34ae405_0_174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394c34ae405_0_174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8" name="Google Shape;1008;g394c34ae405_0_174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09" name="Google Shape;1009;g394c34ae405_0_174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94c34ae405_0_1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394c34ae405_0_1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Today’s goal is to build a shared understanding of resilience and recovery.</a:t>
            </a:r>
            <a:br>
              <a:rPr lang="en-US"/>
            </a:br>
            <a:endParaRPr/>
          </a:p>
          <a:p>
            <a:pPr indent="0" lvl="0" marL="0" rtl="0" algn="l">
              <a:spcBef>
                <a:spcPts val="0"/>
              </a:spcBef>
              <a:spcAft>
                <a:spcPts val="0"/>
              </a:spcAft>
              <a:buClr>
                <a:schemeClr val="dk1"/>
              </a:buClr>
              <a:buSzPts val="1100"/>
              <a:buFont typeface="Arial"/>
              <a:buNone/>
            </a:pPr>
            <a:r>
              <a:rPr lang="en-US"/>
              <a:t>You will learn why both matter, how they work together, and how they impact operations.</a:t>
            </a:r>
            <a:br>
              <a:rPr lang="en-US"/>
            </a:br>
            <a:endParaRPr/>
          </a:p>
          <a:p>
            <a:pPr indent="0" lvl="0" marL="0" rtl="0" algn="l">
              <a:spcBef>
                <a:spcPts val="0"/>
              </a:spcBef>
              <a:spcAft>
                <a:spcPts val="0"/>
              </a:spcAft>
              <a:buClr>
                <a:schemeClr val="dk1"/>
              </a:buClr>
              <a:buSzPts val="1100"/>
              <a:buFont typeface="Arial"/>
              <a:buNone/>
            </a:pPr>
            <a:r>
              <a:rPr lang="en-US"/>
              <a:t>You will connect these ideas to real events and practical frameworks.</a:t>
            </a:r>
            <a:endParaRPr/>
          </a:p>
          <a:p>
            <a:pPr indent="0" lvl="0" marL="0" rtl="0" algn="l">
              <a:lnSpc>
                <a:spcPct val="100000"/>
              </a:lnSpc>
              <a:spcBef>
                <a:spcPts val="0"/>
              </a:spcBef>
              <a:spcAft>
                <a:spcPts val="0"/>
              </a:spcAft>
              <a:buSzPts val="1400"/>
              <a:buNone/>
            </a:pPr>
            <a:r>
              <a:t/>
            </a:r>
            <a:endParaRPr/>
          </a:p>
        </p:txBody>
      </p:sp>
      <p:sp>
        <p:nvSpPr>
          <p:cNvPr id="202" name="Google Shape;202;g394c34ae405_0_1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94c34ae405_0_175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9" name="Google Shape;1019;g394c34ae405_0_175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There are seven phases, and they form a continuous loop.</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This model integrates with everyday business activity, not just emergencies.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Feedback from each cycle improves the next cycle.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Like running a restaurant: you plan menus, order supplies, cook, collect feedback, and improve the next week’s menu and processes.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020" name="Google Shape;1020;g394c34ae405_0_175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94c34ae405_0_177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5" name="Google Shape;1035;g394c34ae405_0_177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Threats evolve constantly, so static plans go outdated fast.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 lifecycle keeps resilience fresh, relevant, and tested.</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Accountability increases because roles are defined in every phase.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Software updates: if you never update your apps, bugs and vulnerabilities pile up. Regular updates keep the system safe.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036" name="Google Shape;1036;g394c34ae405_0_177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394c34ae405_0_178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1" name="Google Shape;1051;g394c34ae405_0_178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You set the scope, goals, and responsibilities.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You decide what matters most for resilience and allocate resources.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This phase creates the foundation for everything else.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Before opening a new gym, you create budget plans, equipment lists, safety rules, and staffing needs.</a:t>
            </a:r>
            <a:endParaRPr/>
          </a:p>
        </p:txBody>
      </p:sp>
      <p:sp>
        <p:nvSpPr>
          <p:cNvPr id="1052" name="Google Shape;1052;g394c34ae405_0_178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94c34ae405_0_180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7" name="Google Shape;1067;g394c34ae405_0_180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You analyze what’s critical and what the impact would be if those things fail.</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This phase identifies dependencies, risks, and consequences.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It also defines acceptable downtime and data loss levels.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If you run a café, losing your espresso machine impacts sales more than losing your smoothie blender. You prioritize based on impact.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068" name="Google Shape;1068;g394c34ae405_0_180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94c34ae405_0_181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3" name="Google Shape;1083;g394c34ae405_0_181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Here you decide how to handle the risks discovered in assessment.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You design solutions that match business priorities.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You evaluate cost versus benefit and pick the best option.</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If you live in a flood zone, choosing between sandbags, raising your house foundation, or flood insurance reflects strategy decisions.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084" name="Google Shape;1084;g394c34ae405_0_181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94c34ae405_0_183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9" name="Google Shape;1099;g394c34ae405_0_183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You put the strategies into action—deploy systems, document procedures, train teams.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This phase often requires cross-department coordination.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Implementation introduces new responsibilities and workflows.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Installing home smoke detectors is strategy; teaching your family how to use them and practicing fire drills is implementation.</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100" name="Google Shape;1100;g394c34ae405_0_183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394c34ae405_0_184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g394c34ae405_0_184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You validate whether the plans actually work under pressure.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Different test types check leadership decisions, technology, and communication.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Test findings drive improvements.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Fire drills in schools help reveal bottlenecks or confusion so the school can adjust routes and instructions.</a:t>
            </a:r>
            <a:endParaRPr/>
          </a:p>
        </p:txBody>
      </p:sp>
      <p:sp>
        <p:nvSpPr>
          <p:cNvPr id="1116" name="Google Shape;1116;g394c34ae405_0_184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394c34ae405_0_186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g394c34ae405_0_186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You watch for emerging risks and performance issues.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Continuous monitoring ensures systems stay healthy.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You track indicators, threats, and compliance in real time.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Modern cars constantly monitor engine health. Warning lights alert you before a problem becomes dangerous.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132" name="Google Shape;1132;g394c34ae405_0_186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394c34ae405_0_187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7" name="Google Shape;1147;g394c34ae405_0_187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You evaluate overall program effectiveness by studying incidents and test results.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You update strategies based on new risks or changes in the business.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Review closes the loop and feeds back into planning.</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Athletes review footage of their performance after games, identify weaknesses, and adjust training plans.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148" name="Google Shape;1148;g394c34ae405_0_187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394c34ae405_0_189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g394c34ae405_0_189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Outputs from one phase become inputs to another.</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 lifecycle creates multiple feedback loops, not a simple linear flow.</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Integration ensures resilience evolves naturally with business operations.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Cooking a meal: plan ingredients, taste during cooking (monitoring), adjust seasoning (strategy), serve, and after eating review what to improve next time.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164" name="Google Shape;1164;g394c34ae405_0_189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94c34ae405_0_2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394c34ae405_0_2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means preparing for trouble before it happens.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It covers people, processes, and technology, not just systems.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 resilient organization learns from events and adapts quickly.</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gym that keeps trainers certified across multiple programs stays open even if one trainer quits suddenly. That adaptability is resilience.</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220" name="Google Shape;220;g394c34ae405_0_2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94c34ae405_0_192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7" name="Google Shape;1197;g394c34ae405_0_192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Leadership sets direction, risk expectations, and resources.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Risk teams analyze threats and coordinate mitigation plans.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IT, business units, compliance, and all staff share responsibility for resilience.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In a school emergency: principal leads, teachers direct students, security manages access, and staff follow the plan together.</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198" name="Google Shape;1198;g394c34ae405_0_192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394c34ae405_0_194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g394c34ae405_0_194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Standards like ISO 22301 and NIST SP 800-34 guide the structure of resilience programs.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These frameworks ensure consistency and audit readiness.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Industry guidelines support integration.</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Using a recipe book makes cooking standardized and repeatable; industry frameworks do the same for resilience.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214" name="Google Shape;1214;g394c34ae405_0_194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394c34ae405_0_195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g394c34ae405_0_195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The lifecycle strengthens traditional continuity programs by filling gaps and adding structure.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Joint planning ensures both resilience and recovery align with each other.</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Data from one program supports decision-making in the other.</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sports team reviews practice performance and game performance together to build a complete improvement plan.</a:t>
            </a:r>
            <a:endParaRPr/>
          </a:p>
        </p:txBody>
      </p:sp>
      <p:sp>
        <p:nvSpPr>
          <p:cNvPr id="1230" name="Google Shape;1230;g394c34ae405_0_195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394c34ae405_0_197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4" name="Google Shape;1244;g394c34ae405_0_197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Lifecycle steps applied to a real system show how resilience becomes practical.</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 database dependency is the most critical point.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Testing failover ensures real-world readiness.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If an online store mirrors its database across two regions and practices failover quarterly, customers never notice downtime.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245" name="Google Shape;1245;g394c34ae405_0_197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94c34ae405_0_198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0" name="Google Shape;1260;g394c34ae405_0_198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Cloud resilience requires shared responsibility understanding.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Cross-cloud redundancy protects against provider outages.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Monitoring multiple providers ensures service continuity.</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Streaming platforms store shows on multiple cloud providers. If one cloud fails, the platform keeps streaming through another.</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261" name="Google Shape;1261;g394c34ae405_0_198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394c34ae405_0_200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g394c34ae405_0_200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KPIs show where the lifecycle is strong and where improvements are needed.</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Metrics track recovery time, testing frequency, cost efficiency, and stakeholder satisfaction.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Good KPIs prove resilience value to leadership.</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Fitness apps track your time, reps, consistency, and progress to show how effective your routine is.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277" name="Google Shape;1277;g394c34ae405_0_200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94c34ae405_0_201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94c34ae405_0_201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Limited resources, shifting priorities, and skill gaps can weaken resilience.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Technology changes quickly, so programs must keep up.</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Measuring ROI is difficult without strong metrics.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gym that stops maintaining equipment eventually ends up with broken machines—neglect makes resilience fail.</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293" name="Google Shape;1293;g394c34ae405_0_201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394c34ae405_0_203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8" name="Google Shape;1308;g394c34ae405_0_203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Board engagement ensures resilience gets funding and attention.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Leadership shapes culture and keeps continuity aligned with business goals.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Integrated reporting keeps everything aligned.</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company where executives participate in emergency drills signals seriousness—staff follow that example.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309" name="Google Shape;1309;g394c34ae405_0_203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394c34ae405_0_204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4" name="Google Shape;1324;g394c34ae405_0_204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The lifecycle directly supports DRI certification requirements.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Different phases map to different certification domains.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Practicing lifecycle activities improves exam readiness.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Studying music theory is easier when you already play an instrument—hands-on lifecycle work supports certification learning.</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325" name="Google Shape;1325;g394c34ae405_0_204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94c34ae405_0_206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g394c34ae405_0_206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maturity grows through iteration, not one-time planning.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Testing and monitoring are essential to maintaining strength.</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Collaboration across all levels is required.</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Continuous improvement keeps resilience aligned with real threats.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Think of maintaining physical health: you don’t reach your goal once and stop—you adjust, measure progress, train consistently, and evolve over time.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341" name="Google Shape;1341;g394c34ae405_0_206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94c34ae405_0_4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394c34ae405_0_4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Recovery starts after disruption hits.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It uses predefined steps with clear milestones.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 goal is restoring operations fast and safely.</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If a restaurant loses power, recovery is using a generator, checking food temperatures, and reopening based on your emergency checklist.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34" name="Google Shape;234;g394c34ae405_0_4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394c34ae405_0_104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5" name="Google Shape;1355;g394c34ae405_0_104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356" name="Google Shape;1356;g394c34ae405_0_104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394c34ae405_0_222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3" name="Google Shape;1363;g394c34ae405_0_222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We’re reviewing the main pillars that support resilience thinking.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These concepts line up with what you need for DRI career paths.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This recap connects everything: resilience vs recovery, organizational levels, dependencies, enablers, and lifecycle.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Think of learning to drive. You learn rules, practice skills, understand road risks, and apply everything together. All pieces matter.</a:t>
            </a:r>
            <a:endParaRPr/>
          </a:p>
        </p:txBody>
      </p:sp>
      <p:sp>
        <p:nvSpPr>
          <p:cNvPr id="1364" name="Google Shape;1364;g394c34ae405_0_222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394c34ae405_0_223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3" name="Google Shape;1373;g394c34ae405_0_223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focuses on avoiding disruption or reducing its impact.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Recovery focuses on restoring normal operations after disruption.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They answer two different questions: “How do we stay strong?” and “How do we bounce back?”</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Having a surge protector is resilience. Resetting your breaker after a power surge is recovery.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374" name="Google Shape;1374;g394c34ae405_0_223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94c34ae405_0_225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94c34ae405_0_225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Leadership sets direction, risk appetite, and priorities.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Tactical teams build programs that translate strategy into real plans.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Operational teams execute those plans in daily work and during incidents.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In firefighting: chiefs decide policies (strategic), captains plan response tactics (tactical), firefighters respond to emergencies (operational).</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395" name="Google Shape;1395;g394c34ae405_0_225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394c34ae405_0_228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g394c34ae405_0_228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Dependencies represent risks and reliance points that can break.</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Enablers provide redundancy, support, and flexibility.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Both must be mapped together so gaps and strengths are visible.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Your laptop depends on Wi-Fi (dependency). Your hotspot is the enabler that keeps you connected if Wi-Fi fails.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422" name="Google Shape;1422;g394c34ae405_0_228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394c34ae405_0_230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2" name="Google Shape;1442;g394c34ae405_0_230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The lifecycle gives structure: plan, assess, strategize, implement, test, monitor, review.</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Each phase prepares the organization for the next.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Continuous improvement keeps the organization ready for evolving threats.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Learning martial arts: you learn techniques (plan), train weaknesses (assess), apply strategy (spar), test skills (compete), monitor progress, and review training.</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443" name="Google Shape;1443;g394c34ae405_0_230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394c34ae405_0_232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1" name="Google Shape;1471;g394c34ae405_0_232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How do resilience and recovery intersect in your workplace?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Which lifecycle phase is hardest to maintain consistently?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Which dependency in your organization is most fragile?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Where are you strongest in the DRI domains, and where do you need more focus?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 to spark thought:</a:t>
            </a:r>
            <a:br>
              <a:rPr b="1" lang="en-US" sz="1100">
                <a:latin typeface="Arial"/>
                <a:ea typeface="Arial"/>
                <a:cs typeface="Arial"/>
                <a:sym typeface="Arial"/>
              </a:rPr>
            </a:br>
            <a:r>
              <a:rPr lang="en-US" sz="1100">
                <a:latin typeface="Arial"/>
                <a:ea typeface="Arial"/>
                <a:cs typeface="Arial"/>
                <a:sym typeface="Arial"/>
              </a:rPr>
              <a:t> Ask: “If your main system crashed right now, which department would panic first? Why?”</a:t>
            </a:r>
            <a:br>
              <a:rPr lang="en-US" sz="1100">
                <a:latin typeface="Arial"/>
                <a:ea typeface="Arial"/>
                <a:cs typeface="Arial"/>
                <a:sym typeface="Arial"/>
              </a:rPr>
            </a:br>
            <a:r>
              <a:rPr lang="en-US" sz="1100">
                <a:latin typeface="Arial"/>
                <a:ea typeface="Arial"/>
                <a:cs typeface="Arial"/>
                <a:sym typeface="Arial"/>
              </a:rPr>
              <a:t> This helps people identify invisible dependencies.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472" name="Google Shape;1472;g394c34ae405_0_232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94c34ae405_0_234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94c34ae405_0_234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reduces impact; recovery restores operations.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Organizational alignment makes continuity stronger.</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Dependencies create risk; enablers create stability.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 lifecycle ensures improvement is ongoing.</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Think of a hospital ER: it prepares for emergencies (resilience), treats patients after incidents (recovery), relies on equipment and staff (dependencies), and uses backup power and protocols (enablers).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493" name="Google Shape;1493;g394c34ae405_0_234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394c34ae405_0_252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Google Shape;1513;g394c34ae405_0_252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514" name="Google Shape;1514;g394c34ae405_0_252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94c34ae405_0_5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394c34ae405_0_5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reduces how painful a disruption is.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Recovery brings services back to normal.</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They complement each other to keep the business stable before, during, and after disruption.</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hospital with backup generators (resilience) still needs procedures to bring systems online after an outage (recovery).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50" name="Google Shape;250;g394c34ae405_0_5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94c34ae405_0_7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394c34ae405_0_7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Resilience exists at leadership level, planning level, and day-to-day level.</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Each level has different responsibilities but must be aligned.</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Misalignment creates gaps during crisis.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At an airport, leadership decides on safety investment, operations allocate staff and resources, and front-line crews manage emergencies in real time.</a:t>
            </a:r>
            <a:endParaRPr/>
          </a:p>
        </p:txBody>
      </p:sp>
      <p:sp>
        <p:nvSpPr>
          <p:cNvPr id="265" name="Google Shape;265;g394c34ae405_0_7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1"/>
          <p:cNvSpPr txBox="1"/>
          <p:nvPr>
            <p:ph type="title"/>
          </p:nvPr>
        </p:nvSpPr>
        <p:spPr>
          <a:xfrm>
            <a:off x="609600" y="152718"/>
            <a:ext cx="8013405" cy="72978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1"/>
          <p:cNvSpPr txBox="1"/>
          <p:nvPr>
            <p:ph idx="1" type="body"/>
          </p:nvPr>
        </p:nvSpPr>
        <p:spPr>
          <a:xfrm>
            <a:off x="609600" y="1073889"/>
            <a:ext cx="10160000" cy="50522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0" name="Google Shape;20;p51"/>
          <p:cNvSpPr txBox="1"/>
          <p:nvPr>
            <p:ph idx="11" type="ftr"/>
          </p:nvPr>
        </p:nvSpPr>
        <p:spPr>
          <a:xfrm>
            <a:off x="44302" y="6574155"/>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98" name="Shape 98"/>
        <p:cNvGrpSpPr/>
        <p:nvPr/>
      </p:nvGrpSpPr>
      <p:grpSpPr>
        <a:xfrm>
          <a:off x="0" y="0"/>
          <a:ext cx="0" cy="0"/>
          <a:chOff x="0" y="0"/>
          <a:chExt cx="0" cy="0"/>
        </a:xfrm>
      </p:grpSpPr>
      <p:sp>
        <p:nvSpPr>
          <p:cNvPr id="99" name="Google Shape;99;p60"/>
          <p:cNvSpPr txBox="1"/>
          <p:nvPr>
            <p:ph type="title"/>
          </p:nvPr>
        </p:nvSpPr>
        <p:spPr>
          <a:xfrm>
            <a:off x="4146258" y="240889"/>
            <a:ext cx="6540030"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0"/>
          <p:cNvSpPr txBox="1"/>
          <p:nvPr>
            <p:ph idx="1" type="body"/>
          </p:nvPr>
        </p:nvSpPr>
        <p:spPr>
          <a:xfrm>
            <a:off x="85511" y="5269246"/>
            <a:ext cx="3296044" cy="47019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1" name="Google Shape;101;p60"/>
          <p:cNvSpPr txBox="1"/>
          <p:nvPr>
            <p:ph idx="2" type="body"/>
          </p:nvPr>
        </p:nvSpPr>
        <p:spPr>
          <a:xfrm>
            <a:off x="6790944"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2" name="Google Shape;102;p6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60"/>
          <p:cNvSpPr txBox="1"/>
          <p:nvPr/>
        </p:nvSpPr>
        <p:spPr>
          <a:xfrm>
            <a:off x="640939" y="349776"/>
            <a:ext cx="350531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CONVERSATION:</a:t>
            </a:r>
            <a:endParaRPr b="1" i="0" sz="1800" u="none" cap="none" strike="noStrike">
              <a:solidFill>
                <a:srgbClr val="C00000"/>
              </a:solidFill>
              <a:latin typeface="Arial"/>
              <a:ea typeface="Arial"/>
              <a:cs typeface="Arial"/>
              <a:sym typeface="Arial"/>
            </a:endParaRPr>
          </a:p>
        </p:txBody>
      </p:sp>
      <p:sp>
        <p:nvSpPr>
          <p:cNvPr id="105" name="Google Shape;105;p60"/>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6" name="Google Shape;106;p60"/>
          <p:cNvPicPr preferRelativeResize="0"/>
          <p:nvPr/>
        </p:nvPicPr>
        <p:blipFill rotWithShape="1">
          <a:blip r:embed="rId2">
            <a:alphaModFix/>
          </a:blip>
          <a:srcRect b="53518" l="38540" r="56353" t="36852"/>
          <a:stretch/>
        </p:blipFill>
        <p:spPr>
          <a:xfrm>
            <a:off x="555372" y="4791464"/>
            <a:ext cx="592054" cy="628302"/>
          </a:xfrm>
          <a:prstGeom prst="rect">
            <a:avLst/>
          </a:prstGeom>
          <a:noFill/>
          <a:ln>
            <a:noFill/>
          </a:ln>
        </p:spPr>
      </p:pic>
      <p:sp>
        <p:nvSpPr>
          <p:cNvPr id="107" name="Google Shape;107;p60"/>
          <p:cNvSpPr txBox="1"/>
          <p:nvPr>
            <p:ph idx="3" type="body"/>
          </p:nvPr>
        </p:nvSpPr>
        <p:spPr>
          <a:xfrm>
            <a:off x="2280071"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6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61"/>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61"/>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6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62"/>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6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6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 name="Shape 117"/>
        <p:cNvGrpSpPr/>
        <p:nvPr/>
      </p:nvGrpSpPr>
      <p:grpSpPr>
        <a:xfrm>
          <a:off x="0" y="0"/>
          <a:ext cx="0" cy="0"/>
          <a:chOff x="0" y="0"/>
          <a:chExt cx="0" cy="0"/>
        </a:xfrm>
      </p:grpSpPr>
      <p:sp>
        <p:nvSpPr>
          <p:cNvPr id="118" name="Google Shape;118;p63"/>
          <p:cNvSpPr txBox="1"/>
          <p:nvPr>
            <p:ph idx="1" type="body"/>
          </p:nvPr>
        </p:nvSpPr>
        <p:spPr>
          <a:xfrm>
            <a:off x="4766733" y="1600200"/>
            <a:ext cx="6815667"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40"/>
              </a:spcBef>
              <a:spcAft>
                <a:spcPts val="0"/>
              </a:spcAft>
              <a:buClr>
                <a:schemeClr val="dk1"/>
              </a:buClr>
              <a:buSzPts val="3200"/>
              <a:buNone/>
              <a:defRPr sz="3200"/>
            </a:lvl1pPr>
            <a:lvl2pPr indent="-406400" lvl="1" marL="914400" algn="l">
              <a:lnSpc>
                <a:spcPct val="100000"/>
              </a:lnSpc>
              <a:spcBef>
                <a:spcPts val="600"/>
              </a:spcBef>
              <a:spcAft>
                <a:spcPts val="0"/>
              </a:spcAft>
              <a:buSzPts val="280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19" name="Google Shape;119;p63"/>
          <p:cNvSpPr txBox="1"/>
          <p:nvPr>
            <p:ph idx="2" type="body"/>
          </p:nvPr>
        </p:nvSpPr>
        <p:spPr>
          <a:xfrm>
            <a:off x="609601" y="1600200"/>
            <a:ext cx="4011084"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0" name="Google Shape;120;p63"/>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6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6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23" name="Google Shape;123;p6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4" name="Shape 124"/>
        <p:cNvGrpSpPr/>
        <p:nvPr/>
      </p:nvGrpSpPr>
      <p:grpSpPr>
        <a:xfrm>
          <a:off x="0" y="0"/>
          <a:ext cx="0" cy="0"/>
          <a:chOff x="0" y="0"/>
          <a:chExt cx="0" cy="0"/>
        </a:xfrm>
      </p:grpSpPr>
      <p:sp>
        <p:nvSpPr>
          <p:cNvPr id="125" name="Google Shape;125;p64"/>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64"/>
          <p:cNvSpPr/>
          <p:nvPr>
            <p:ph idx="2" type="pic"/>
          </p:nvPr>
        </p:nvSpPr>
        <p:spPr>
          <a:xfrm>
            <a:off x="0" y="106680"/>
            <a:ext cx="12001169" cy="4846320"/>
          </a:xfrm>
          <a:prstGeom prst="rect">
            <a:avLst/>
          </a:prstGeom>
          <a:solidFill>
            <a:srgbClr val="BFBFBF"/>
          </a:solidFill>
          <a:ln>
            <a:noFill/>
          </a:ln>
        </p:spPr>
      </p:sp>
      <p:sp>
        <p:nvSpPr>
          <p:cNvPr id="127" name="Google Shape;127;p64"/>
          <p:cNvSpPr txBox="1"/>
          <p:nvPr>
            <p:ph idx="1" type="body"/>
          </p:nvPr>
        </p:nvSpPr>
        <p:spPr>
          <a:xfrm>
            <a:off x="609600" y="5715000"/>
            <a:ext cx="10871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8" name="Google Shape;128;p6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6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6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31" name="Google Shape;131;p64"/>
          <p:cNvSpPr txBox="1"/>
          <p:nvPr>
            <p:ph type="title"/>
          </p:nvPr>
        </p:nvSpPr>
        <p:spPr>
          <a:xfrm>
            <a:off x="609600" y="4953000"/>
            <a:ext cx="10871200" cy="7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64"/>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6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5"/>
          <p:cNvSpPr txBox="1"/>
          <p:nvPr>
            <p:ph idx="1" type="body"/>
          </p:nvPr>
        </p:nvSpPr>
        <p:spPr>
          <a:xfrm rot="5400000">
            <a:off x="3502818" y="-1140618"/>
            <a:ext cx="4373563" cy="10160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36" name="Google Shape;136;p65"/>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6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6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9" name="Shape 139"/>
        <p:cNvGrpSpPr/>
        <p:nvPr/>
      </p:nvGrpSpPr>
      <p:grpSpPr>
        <a:xfrm>
          <a:off x="0" y="0"/>
          <a:ext cx="0" cy="0"/>
          <a:chOff x="0" y="0"/>
          <a:chExt cx="0" cy="0"/>
        </a:xfrm>
      </p:grpSpPr>
      <p:sp>
        <p:nvSpPr>
          <p:cNvPr id="140" name="Google Shape;140;p66"/>
          <p:cNvSpPr txBox="1"/>
          <p:nvPr>
            <p:ph type="title"/>
          </p:nvPr>
        </p:nvSpPr>
        <p:spPr>
          <a:xfrm rot="5400000">
            <a:off x="7285038" y="1828802"/>
            <a:ext cx="5851525" cy="2743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66"/>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2" name="Google Shape;142;p6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6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6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45" name="Shape 145"/>
        <p:cNvGrpSpPr/>
        <p:nvPr/>
      </p:nvGrpSpPr>
      <p:grpSpPr>
        <a:xfrm>
          <a:off x="0" y="0"/>
          <a:ext cx="0" cy="0"/>
          <a:chOff x="0" y="0"/>
          <a:chExt cx="0" cy="0"/>
        </a:xfrm>
      </p:grpSpPr>
      <p:sp>
        <p:nvSpPr>
          <p:cNvPr id="146" name="Google Shape;146;p67"/>
          <p:cNvSpPr/>
          <p:nvPr/>
        </p:nvSpPr>
        <p:spPr>
          <a:xfrm>
            <a:off x="0" y="0"/>
            <a:ext cx="11292840" cy="6858000"/>
          </a:xfrm>
          <a:prstGeom prst="rect">
            <a:avLst/>
          </a:prstGeom>
          <a:solidFill>
            <a:srgbClr val="3F3F3F"/>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67"/>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00"/>
              </a:buClr>
              <a:buSzPts val="6600"/>
              <a:buFont typeface="Arial Black"/>
              <a:buNone/>
              <a:defRPr b="0" sz="6600">
                <a:solidFill>
                  <a:srgbClr val="FFFF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67"/>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40"/>
              </a:spcBef>
              <a:spcAft>
                <a:spcPts val="0"/>
              </a:spcAft>
              <a:buClr>
                <a:srgbClr val="595959"/>
              </a:buClr>
              <a:buSzPts val="2200"/>
              <a:buNone/>
              <a:defRPr sz="2200">
                <a:solidFill>
                  <a:srgbClr val="595959"/>
                </a:solidFill>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149" name="Google Shape;149;p67"/>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6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6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2" name="Google Shape;152;p67"/>
          <p:cNvSpPr txBox="1"/>
          <p:nvPr>
            <p:ph idx="2" type="body"/>
          </p:nvPr>
        </p:nvSpPr>
        <p:spPr>
          <a:xfrm>
            <a:off x="0" y="0"/>
            <a:ext cx="2648049" cy="1745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
  <p:cSld name="5_Comparison">
    <p:spTree>
      <p:nvGrpSpPr>
        <p:cNvPr id="153" name="Shape 153"/>
        <p:cNvGrpSpPr/>
        <p:nvPr/>
      </p:nvGrpSpPr>
      <p:grpSpPr>
        <a:xfrm>
          <a:off x="0" y="0"/>
          <a:ext cx="0" cy="0"/>
          <a:chOff x="0" y="0"/>
          <a:chExt cx="0" cy="0"/>
        </a:xfrm>
      </p:grpSpPr>
      <p:sp>
        <p:nvSpPr>
          <p:cNvPr id="154" name="Google Shape;154;p68"/>
          <p:cNvSpPr/>
          <p:nvPr/>
        </p:nvSpPr>
        <p:spPr>
          <a:xfrm>
            <a:off x="0" y="0"/>
            <a:ext cx="12192000" cy="6858000"/>
          </a:xfrm>
          <a:prstGeom prst="rect">
            <a:avLst/>
          </a:prstGeom>
          <a:solidFill>
            <a:srgbClr val="595959"/>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68"/>
          <p:cNvSpPr/>
          <p:nvPr/>
        </p:nvSpPr>
        <p:spPr>
          <a:xfrm>
            <a:off x="0" y="0"/>
            <a:ext cx="12192000" cy="1500390"/>
          </a:xfrm>
          <a:prstGeom prst="rect">
            <a:avLst/>
          </a:prstGeom>
          <a:solidFill>
            <a:srgbClr val="262626"/>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p68"/>
          <p:cNvSpPr txBox="1"/>
          <p:nvPr>
            <p:ph type="title"/>
          </p:nvPr>
        </p:nvSpPr>
        <p:spPr>
          <a:xfrm>
            <a:off x="95681" y="87414"/>
            <a:ext cx="7762858" cy="94044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33CC33"/>
              </a:buClr>
              <a:buSzPts val="4000"/>
              <a:buFont typeface="Arial Black"/>
              <a:buNone/>
              <a:defRPr sz="4000">
                <a:solidFill>
                  <a:srgbClr val="33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68"/>
          <p:cNvSpPr txBox="1"/>
          <p:nvPr>
            <p:ph idx="1" type="body"/>
          </p:nvPr>
        </p:nvSpPr>
        <p:spPr>
          <a:xfrm>
            <a:off x="1261872" y="1713655"/>
            <a:ext cx="4480560" cy="445854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rgbClr val="D8D8D8"/>
              </a:buClr>
              <a:buSzPts val="1800"/>
              <a:buNone/>
              <a:defRPr sz="1800">
                <a:solidFill>
                  <a:srgbClr val="D8D8D8"/>
                </a:solidFill>
              </a:defRPr>
            </a:lvl1pPr>
            <a:lvl2pPr indent="-330200" lvl="1" marL="914400" algn="l">
              <a:lnSpc>
                <a:spcPct val="100000"/>
              </a:lnSpc>
              <a:spcBef>
                <a:spcPts val="600"/>
              </a:spcBef>
              <a:spcAft>
                <a:spcPts val="0"/>
              </a:spcAft>
              <a:buSzPts val="1600"/>
              <a:buChar char="•"/>
              <a:defRPr sz="1600">
                <a:solidFill>
                  <a:srgbClr val="D8D8D8"/>
                </a:solidFill>
              </a:defRPr>
            </a:lvl2pPr>
            <a:lvl3pPr indent="-317500" lvl="2" marL="1371600" algn="l">
              <a:lnSpc>
                <a:spcPct val="100000"/>
              </a:lnSpc>
              <a:spcBef>
                <a:spcPts val="280"/>
              </a:spcBef>
              <a:spcAft>
                <a:spcPts val="0"/>
              </a:spcAft>
              <a:buSzPts val="1400"/>
              <a:buChar char="•"/>
              <a:defRPr sz="1400">
                <a:solidFill>
                  <a:srgbClr val="D8D8D8"/>
                </a:solidFill>
              </a:defRPr>
            </a:lvl3pPr>
            <a:lvl4pPr indent="-317500" lvl="3" marL="1828800" algn="l">
              <a:lnSpc>
                <a:spcPct val="100000"/>
              </a:lnSpc>
              <a:spcBef>
                <a:spcPts val="280"/>
              </a:spcBef>
              <a:spcAft>
                <a:spcPts val="0"/>
              </a:spcAft>
              <a:buSzPts val="1400"/>
              <a:buChar char="•"/>
              <a:defRPr sz="1400">
                <a:solidFill>
                  <a:srgbClr val="D8D8D8"/>
                </a:solidFill>
              </a:defRPr>
            </a:lvl4pPr>
            <a:lvl5pPr indent="-317500" lvl="4" marL="2286000" algn="l">
              <a:lnSpc>
                <a:spcPct val="100000"/>
              </a:lnSpc>
              <a:spcBef>
                <a:spcPts val="280"/>
              </a:spcBef>
              <a:spcAft>
                <a:spcPts val="0"/>
              </a:spcAft>
              <a:buSzPts val="1400"/>
              <a:buChar char="•"/>
              <a:defRPr sz="1400">
                <a:solidFill>
                  <a:srgbClr val="D8D8D8"/>
                </a:solidFill>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8" name="Google Shape;158;p68"/>
          <p:cNvSpPr txBox="1"/>
          <p:nvPr>
            <p:ph idx="2" type="body"/>
          </p:nvPr>
        </p:nvSpPr>
        <p:spPr>
          <a:xfrm>
            <a:off x="6126480" y="1713655"/>
            <a:ext cx="4480560" cy="445854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b="1" sz="1400">
                <a:solidFill>
                  <a:schemeClr val="dk1"/>
                </a:solidFill>
                <a:latin typeface="Courier New"/>
                <a:ea typeface="Courier New"/>
                <a:cs typeface="Courier New"/>
                <a:sym typeface="Courier New"/>
              </a:defRPr>
            </a:lvl1pPr>
            <a:lvl2pPr indent="-304800" lvl="1" marL="914400" algn="l">
              <a:lnSpc>
                <a:spcPct val="100000"/>
              </a:lnSpc>
              <a:spcBef>
                <a:spcPts val="600"/>
              </a:spcBef>
              <a:spcAft>
                <a:spcPts val="0"/>
              </a:spcAft>
              <a:buSzPts val="1200"/>
              <a:buChar char="•"/>
              <a:defRPr b="1" sz="1200">
                <a:solidFill>
                  <a:schemeClr val="dk1"/>
                </a:solidFill>
                <a:latin typeface="Courier New"/>
                <a:ea typeface="Courier New"/>
                <a:cs typeface="Courier New"/>
                <a:sym typeface="Courier New"/>
              </a:defRPr>
            </a:lvl2pPr>
            <a:lvl3pPr indent="-298450" lvl="2" marL="13716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3pPr>
            <a:lvl4pPr indent="-298450" lvl="3" marL="18288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4pPr>
            <a:lvl5pPr indent="-298450" lvl="4" marL="22860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9" name="Google Shape;159;p68"/>
          <p:cNvSpPr txBox="1"/>
          <p:nvPr>
            <p:ph idx="12" type="sldNum"/>
          </p:nvPr>
        </p:nvSpPr>
        <p:spPr>
          <a:xfrm>
            <a:off x="10378440" y="6385465"/>
            <a:ext cx="914400" cy="5937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60" name="Shape 160"/>
        <p:cNvGrpSpPr/>
        <p:nvPr/>
      </p:nvGrpSpPr>
      <p:grpSpPr>
        <a:xfrm>
          <a:off x="0" y="0"/>
          <a:ext cx="0" cy="0"/>
          <a:chOff x="0" y="0"/>
          <a:chExt cx="0" cy="0"/>
        </a:xfrm>
      </p:grpSpPr>
      <p:sp>
        <p:nvSpPr>
          <p:cNvPr id="161" name="Google Shape;161;g394c34ae405_0_515"/>
          <p:cNvSpPr/>
          <p:nvPr/>
        </p:nvSpPr>
        <p:spPr>
          <a:xfrm>
            <a:off x="0" y="0"/>
            <a:ext cx="12192000" cy="6858000"/>
          </a:xfrm>
          <a:prstGeom prst="rect">
            <a:avLst/>
          </a:prstGeom>
          <a:solidFill>
            <a:srgbClr val="E6E6E6"/>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62" name="Google Shape;162;g394c34ae405_0_515"/>
          <p:cNvSpPr/>
          <p:nvPr/>
        </p:nvSpPr>
        <p:spPr>
          <a:xfrm>
            <a:off x="0" y="0"/>
            <a:ext cx="12192000" cy="6858000"/>
          </a:xfrm>
          <a:prstGeom prst="rect">
            <a:avLst/>
          </a:prstGeom>
          <a:solidFill>
            <a:srgbClr val="FFFFFF"/>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22" name="Shape 22"/>
        <p:cNvGrpSpPr/>
        <p:nvPr/>
      </p:nvGrpSpPr>
      <p:grpSpPr>
        <a:xfrm>
          <a:off x="0" y="0"/>
          <a:ext cx="0" cy="0"/>
          <a:chOff x="0" y="0"/>
          <a:chExt cx="0" cy="0"/>
        </a:xfrm>
      </p:grpSpPr>
      <p:sp>
        <p:nvSpPr>
          <p:cNvPr id="23" name="Google Shape;23;p52"/>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26" name="Google Shape;26;p52"/>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27" name="Google Shape;27;p52"/>
          <p:cNvSpPr txBox="1"/>
          <p:nvPr>
            <p:ph idx="1" type="body"/>
          </p:nvPr>
        </p:nvSpPr>
        <p:spPr>
          <a:xfrm>
            <a:off x="4254366"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 name="Google Shape;28;p52"/>
          <p:cNvSpPr txBox="1"/>
          <p:nvPr>
            <p:ph idx="2" type="body"/>
          </p:nvPr>
        </p:nvSpPr>
        <p:spPr>
          <a:xfrm>
            <a:off x="4267200"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9" name="Google Shape;29;p52"/>
          <p:cNvSpPr txBox="1"/>
          <p:nvPr>
            <p:ph idx="3" type="body"/>
          </p:nvPr>
        </p:nvSpPr>
        <p:spPr>
          <a:xfrm>
            <a:off x="1821843"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0" name="Google Shape;30;p52"/>
          <p:cNvSpPr txBox="1"/>
          <p:nvPr>
            <p:ph idx="4" type="body"/>
          </p:nvPr>
        </p:nvSpPr>
        <p:spPr>
          <a:xfrm>
            <a:off x="1834677"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1" name="Google Shape;31;p52"/>
          <p:cNvSpPr txBox="1"/>
          <p:nvPr>
            <p:ph idx="5" type="body"/>
          </p:nvPr>
        </p:nvSpPr>
        <p:spPr>
          <a:xfrm>
            <a:off x="9195864"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2" name="Google Shape;32;p52"/>
          <p:cNvSpPr txBox="1"/>
          <p:nvPr>
            <p:ph idx="6" type="body"/>
          </p:nvPr>
        </p:nvSpPr>
        <p:spPr>
          <a:xfrm>
            <a:off x="9208698"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3" name="Google Shape;33;p52"/>
          <p:cNvSpPr txBox="1"/>
          <p:nvPr>
            <p:ph idx="7" type="body"/>
          </p:nvPr>
        </p:nvSpPr>
        <p:spPr>
          <a:xfrm>
            <a:off x="6763341"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4" name="Google Shape;34;p52"/>
          <p:cNvSpPr txBox="1"/>
          <p:nvPr>
            <p:ph idx="8" type="body"/>
          </p:nvPr>
        </p:nvSpPr>
        <p:spPr>
          <a:xfrm>
            <a:off x="6776175"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35" name="Shape 35"/>
        <p:cNvGrpSpPr/>
        <p:nvPr/>
      </p:nvGrpSpPr>
      <p:grpSpPr>
        <a:xfrm>
          <a:off x="0" y="0"/>
          <a:ext cx="0" cy="0"/>
          <a:chOff x="0" y="0"/>
          <a:chExt cx="0" cy="0"/>
        </a:xfrm>
      </p:grpSpPr>
      <p:sp>
        <p:nvSpPr>
          <p:cNvPr id="36" name="Google Shape;36;p53"/>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3"/>
          <p:cNvSpPr txBox="1"/>
          <p:nvPr>
            <p:ph idx="1" type="body"/>
          </p:nvPr>
        </p:nvSpPr>
        <p:spPr>
          <a:xfrm>
            <a:off x="217424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8" name="Google Shape;38;p53"/>
          <p:cNvSpPr txBox="1"/>
          <p:nvPr>
            <p:ph idx="2" type="body"/>
          </p:nvPr>
        </p:nvSpPr>
        <p:spPr>
          <a:xfrm>
            <a:off x="678688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9" name="Google Shape;39;p5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41" name="Google Shape;41;p53"/>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42" name="Google Shape;42;p53"/>
          <p:cNvSpPr txBox="1"/>
          <p:nvPr>
            <p:ph idx="3" type="body"/>
          </p:nvPr>
        </p:nvSpPr>
        <p:spPr>
          <a:xfrm>
            <a:off x="217424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3" name="Google Shape;43;p53"/>
          <p:cNvSpPr txBox="1"/>
          <p:nvPr>
            <p:ph idx="4" type="body"/>
          </p:nvPr>
        </p:nvSpPr>
        <p:spPr>
          <a:xfrm>
            <a:off x="678688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4" name="Shape 44"/>
        <p:cNvGrpSpPr/>
        <p:nvPr/>
      </p:nvGrpSpPr>
      <p:grpSpPr>
        <a:xfrm>
          <a:off x="0" y="0"/>
          <a:ext cx="0" cy="0"/>
          <a:chOff x="0" y="0"/>
          <a:chExt cx="0" cy="0"/>
        </a:xfrm>
      </p:grpSpPr>
      <p:sp>
        <p:nvSpPr>
          <p:cNvPr id="45" name="Google Shape;45;p5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4"/>
          <p:cNvSpPr txBox="1"/>
          <p:nvPr>
            <p:ph idx="1" type="body"/>
          </p:nvPr>
        </p:nvSpPr>
        <p:spPr>
          <a:xfrm>
            <a:off x="217424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7" name="Google Shape;47;p54"/>
          <p:cNvSpPr txBox="1"/>
          <p:nvPr>
            <p:ph idx="2" type="body"/>
          </p:nvPr>
        </p:nvSpPr>
        <p:spPr>
          <a:xfrm>
            <a:off x="678688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 name="Google Shape;48;p5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51" name="Google Shape;51;p54"/>
          <p:cNvCxnSpPr/>
          <p:nvPr/>
        </p:nvCxnSpPr>
        <p:spPr>
          <a:xfrm>
            <a:off x="6663350" y="1656784"/>
            <a:ext cx="0" cy="4443979"/>
          </a:xfrm>
          <a:prstGeom prst="straightConnector1">
            <a:avLst/>
          </a:prstGeom>
          <a:noFill/>
          <a:ln cap="flat" cmpd="sng" w="9525">
            <a:solidFill>
              <a:srgbClr val="9C1D2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52" name="Shape 52"/>
        <p:cNvGrpSpPr/>
        <p:nvPr/>
      </p:nvGrpSpPr>
      <p:grpSpPr>
        <a:xfrm>
          <a:off x="0" y="0"/>
          <a:ext cx="0" cy="0"/>
          <a:chOff x="0" y="0"/>
          <a:chExt cx="0" cy="0"/>
        </a:xfrm>
      </p:grpSpPr>
      <p:sp>
        <p:nvSpPr>
          <p:cNvPr id="53" name="Google Shape;53;p55"/>
          <p:cNvSpPr/>
          <p:nvPr/>
        </p:nvSpPr>
        <p:spPr>
          <a:xfrm>
            <a:off x="10015040" y="4042913"/>
            <a:ext cx="1991430" cy="2820838"/>
          </a:xfrm>
          <a:prstGeom prst="rect">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 name="Google Shape;54;p55"/>
          <p:cNvSpPr txBox="1"/>
          <p:nvPr>
            <p:ph type="title"/>
          </p:nvPr>
        </p:nvSpPr>
        <p:spPr>
          <a:xfrm>
            <a:off x="2947924" y="240889"/>
            <a:ext cx="7738364"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5"/>
          <p:cNvSpPr txBox="1"/>
          <p:nvPr>
            <p:ph idx="1" type="body"/>
          </p:nvPr>
        </p:nvSpPr>
        <p:spPr>
          <a:xfrm>
            <a:off x="10346067" y="5015134"/>
            <a:ext cx="1906548" cy="79013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6" name="Google Shape;56;p55"/>
          <p:cNvSpPr txBox="1"/>
          <p:nvPr>
            <p:ph idx="2" type="body"/>
          </p:nvPr>
        </p:nvSpPr>
        <p:spPr>
          <a:xfrm>
            <a:off x="640938" y="1401845"/>
            <a:ext cx="10539125" cy="19980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7" name="Google Shape;57;p5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55"/>
          <p:cNvSpPr txBox="1"/>
          <p:nvPr/>
        </p:nvSpPr>
        <p:spPr>
          <a:xfrm>
            <a:off x="640939" y="349776"/>
            <a:ext cx="226696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POP QUIZ:</a:t>
            </a:r>
            <a:endParaRPr b="1" i="0" sz="1800" u="none" cap="none" strike="noStrike">
              <a:solidFill>
                <a:srgbClr val="C00000"/>
              </a:solidFill>
              <a:latin typeface="Arial"/>
              <a:ea typeface="Arial"/>
              <a:cs typeface="Arial"/>
              <a:sym typeface="Arial"/>
            </a:endParaRPr>
          </a:p>
        </p:txBody>
      </p:sp>
      <p:sp>
        <p:nvSpPr>
          <p:cNvPr id="60" name="Google Shape;60;p55"/>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1" name="Google Shape;61;p55"/>
          <p:cNvPicPr preferRelativeResize="0"/>
          <p:nvPr/>
        </p:nvPicPr>
        <p:blipFill rotWithShape="1">
          <a:blip r:embed="rId2">
            <a:alphaModFix/>
          </a:blip>
          <a:srcRect b="53518" l="38540" r="56353" t="36852"/>
          <a:stretch/>
        </p:blipFill>
        <p:spPr>
          <a:xfrm>
            <a:off x="10572882" y="4681721"/>
            <a:ext cx="788399" cy="836668"/>
          </a:xfrm>
          <a:prstGeom prst="rect">
            <a:avLst/>
          </a:prstGeom>
          <a:noFill/>
          <a:ln>
            <a:noFill/>
          </a:ln>
        </p:spPr>
      </p:pic>
      <p:pic>
        <p:nvPicPr>
          <p:cNvPr descr="A group of people in a room&#10;&#10;Description automatically generated" id="62" name="Google Shape;62;p55"/>
          <p:cNvPicPr preferRelativeResize="0"/>
          <p:nvPr/>
        </p:nvPicPr>
        <p:blipFill rotWithShape="1">
          <a:blip r:embed="rId3">
            <a:alphaModFix/>
          </a:blip>
          <a:srcRect b="2618" l="0" r="0" t="22280"/>
          <a:stretch/>
        </p:blipFill>
        <p:spPr>
          <a:xfrm>
            <a:off x="0" y="4037162"/>
            <a:ext cx="10029645" cy="28208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3" name="Shape 63"/>
        <p:cNvGrpSpPr/>
        <p:nvPr/>
      </p:nvGrpSpPr>
      <p:grpSpPr>
        <a:xfrm>
          <a:off x="0" y="0"/>
          <a:ext cx="0" cy="0"/>
          <a:chOff x="0" y="0"/>
          <a:chExt cx="0" cy="0"/>
        </a:xfrm>
      </p:grpSpPr>
      <p:sp>
        <p:nvSpPr>
          <p:cNvPr id="64" name="Google Shape;64;p56"/>
          <p:cNvSpPr txBox="1"/>
          <p:nvPr>
            <p:ph type="ctrTitle"/>
          </p:nvPr>
        </p:nvSpPr>
        <p:spPr>
          <a:xfrm>
            <a:off x="609600" y="228601"/>
            <a:ext cx="10363200" cy="457199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sz="8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6"/>
          <p:cNvSpPr txBox="1"/>
          <p:nvPr>
            <p:ph idx="1" type="subTitle"/>
          </p:nvPr>
        </p:nvSpPr>
        <p:spPr>
          <a:xfrm>
            <a:off x="609600" y="4800600"/>
            <a:ext cx="9144000" cy="914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a:lnSpc>
                <a:spcPct val="100000"/>
              </a:lnSpc>
              <a:spcBef>
                <a:spcPts val="600"/>
              </a:spcBef>
              <a:spcAft>
                <a:spcPts val="0"/>
              </a:spcAft>
              <a:buSzPts val="2000"/>
              <a:buNone/>
              <a:defRPr>
                <a:solidFill>
                  <a:srgbClr val="888888"/>
                </a:solidFill>
              </a:defRPr>
            </a:lvl2pPr>
            <a:lvl3pPr lvl="2" algn="ctr">
              <a:lnSpc>
                <a:spcPct val="100000"/>
              </a:lnSpc>
              <a:spcBef>
                <a:spcPts val="360"/>
              </a:spcBef>
              <a:spcAft>
                <a:spcPts val="0"/>
              </a:spcAft>
              <a:buSzPts val="1800"/>
              <a:buNone/>
              <a:defRPr>
                <a:solidFill>
                  <a:srgbClr val="888888"/>
                </a:solidFill>
              </a:defRPr>
            </a:lvl3pPr>
            <a:lvl4pPr lvl="3" algn="ctr">
              <a:lnSpc>
                <a:spcPct val="100000"/>
              </a:lnSpc>
              <a:spcBef>
                <a:spcPts val="360"/>
              </a:spcBef>
              <a:spcAft>
                <a:spcPts val="0"/>
              </a:spcAft>
              <a:buSzPts val="1800"/>
              <a:buNone/>
              <a:defRPr>
                <a:solidFill>
                  <a:srgbClr val="888888"/>
                </a:solidFill>
              </a:defRPr>
            </a:lvl4pPr>
            <a:lvl5pPr lvl="4" algn="ctr">
              <a:lnSpc>
                <a:spcPct val="100000"/>
              </a:lnSpc>
              <a:spcBef>
                <a:spcPts val="360"/>
              </a:spcBef>
              <a:spcAft>
                <a:spcPts val="0"/>
              </a:spcAft>
              <a:buSzPts val="1800"/>
              <a:buNone/>
              <a:defRPr>
                <a:solidFill>
                  <a:srgbClr val="888888"/>
                </a:solidFill>
              </a:defRPr>
            </a:lvl5pPr>
            <a:lvl6pPr lvl="5" algn="ctr">
              <a:lnSpc>
                <a:spcPct val="100000"/>
              </a:lnSpc>
              <a:spcBef>
                <a:spcPts val="320"/>
              </a:spcBef>
              <a:spcAft>
                <a:spcPts val="0"/>
              </a:spcAft>
              <a:buSzPts val="1600"/>
              <a:buNone/>
              <a:defRPr>
                <a:solidFill>
                  <a:srgbClr val="888888"/>
                </a:solidFill>
              </a:defRPr>
            </a:lvl6pPr>
            <a:lvl7pPr lvl="6" algn="ctr">
              <a:lnSpc>
                <a:spcPct val="100000"/>
              </a:lnSpc>
              <a:spcBef>
                <a:spcPts val="320"/>
              </a:spcBef>
              <a:spcAft>
                <a:spcPts val="0"/>
              </a:spcAft>
              <a:buSzPts val="1600"/>
              <a:buNone/>
              <a:defRPr>
                <a:solidFill>
                  <a:srgbClr val="888888"/>
                </a:solidFill>
              </a:defRPr>
            </a:lvl7pPr>
            <a:lvl8pPr lvl="7" algn="ctr">
              <a:lnSpc>
                <a:spcPct val="100000"/>
              </a:lnSpc>
              <a:spcBef>
                <a:spcPts val="320"/>
              </a:spcBef>
              <a:spcAft>
                <a:spcPts val="0"/>
              </a:spcAft>
              <a:buSzPts val="1600"/>
              <a:buNone/>
              <a:defRPr>
                <a:solidFill>
                  <a:srgbClr val="888888"/>
                </a:solidFill>
              </a:defRPr>
            </a:lvl8pPr>
            <a:lvl9pPr lvl="8" algn="ctr">
              <a:lnSpc>
                <a:spcPct val="100000"/>
              </a:lnSpc>
              <a:spcBef>
                <a:spcPts val="320"/>
              </a:spcBef>
              <a:spcAft>
                <a:spcPts val="0"/>
              </a:spcAft>
              <a:buSzPts val="1600"/>
              <a:buNone/>
              <a:defRPr>
                <a:solidFill>
                  <a:srgbClr val="888888"/>
                </a:solidFill>
              </a:defRPr>
            </a:lvl9pPr>
          </a:lstStyle>
          <a:p/>
        </p:txBody>
      </p:sp>
      <p:sp>
        <p:nvSpPr>
          <p:cNvPr id="66" name="Google Shape;66;p5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6"/>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56"/>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 name="Google Shape;70;p5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1" name="Shape 71"/>
        <p:cNvGrpSpPr/>
        <p:nvPr/>
      </p:nvGrpSpPr>
      <p:grpSpPr>
        <a:xfrm>
          <a:off x="0" y="0"/>
          <a:ext cx="0" cy="0"/>
          <a:chOff x="0" y="0"/>
          <a:chExt cx="0" cy="0"/>
        </a:xfrm>
      </p:grpSpPr>
      <p:sp>
        <p:nvSpPr>
          <p:cNvPr id="72" name="Google Shape;72;p57"/>
          <p:cNvSpPr txBox="1"/>
          <p:nvPr>
            <p:ph type="title"/>
          </p:nvPr>
        </p:nvSpPr>
        <p:spPr>
          <a:xfrm>
            <a:off x="2004828" y="152718"/>
            <a:ext cx="6427971" cy="81484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5" name="Google Shape;75;p57"/>
          <p:cNvSpPr txBox="1"/>
          <p:nvPr>
            <p:ph idx="1" type="body"/>
          </p:nvPr>
        </p:nvSpPr>
        <p:spPr>
          <a:xfrm>
            <a:off x="6394027" y="1300130"/>
            <a:ext cx="4514978" cy="472262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6" name="Google Shape;76;p57"/>
          <p:cNvSpPr txBox="1"/>
          <p:nvPr/>
        </p:nvSpPr>
        <p:spPr>
          <a:xfrm>
            <a:off x="609599" y="331458"/>
            <a:ext cx="10491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LAB:</a:t>
            </a:r>
            <a:endParaRPr b="1" i="0" sz="1800" u="none" cap="none" strike="noStrike">
              <a:solidFill>
                <a:srgbClr val="C00000"/>
              </a:solidFill>
              <a:latin typeface="Arial"/>
              <a:ea typeface="Arial"/>
              <a:cs typeface="Arial"/>
              <a:sym typeface="Arial"/>
            </a:endParaRPr>
          </a:p>
        </p:txBody>
      </p:sp>
      <p:sp>
        <p:nvSpPr>
          <p:cNvPr id="77" name="Google Shape;77;p57"/>
          <p:cNvSpPr txBox="1"/>
          <p:nvPr/>
        </p:nvSpPr>
        <p:spPr>
          <a:xfrm>
            <a:off x="6822558" y="6492876"/>
            <a:ext cx="4572000" cy="2838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Arial"/>
                <a:ea typeface="Arial"/>
                <a:cs typeface="Arial"/>
                <a:sym typeface="Arial"/>
              </a:rPr>
              <a:t>Practice makes perfect.</a:t>
            </a:r>
            <a:endParaRPr b="1" i="0" sz="1050" u="none" cap="none" strike="noStrike">
              <a:solidFill>
                <a:schemeClr val="dk1"/>
              </a:solidFill>
              <a:latin typeface="Arial"/>
              <a:ea typeface="Arial"/>
              <a:cs typeface="Arial"/>
              <a:sym typeface="Arial"/>
            </a:endParaRPr>
          </a:p>
        </p:txBody>
      </p:sp>
      <p:sp>
        <p:nvSpPr>
          <p:cNvPr id="78" name="Google Shape;78;p57"/>
          <p:cNvSpPr/>
          <p:nvPr/>
        </p:nvSpPr>
        <p:spPr>
          <a:xfrm>
            <a:off x="12006470" y="1300130"/>
            <a:ext cx="185530" cy="5557870"/>
          </a:xfrm>
          <a:prstGeom prst="rect">
            <a:avLst/>
          </a:prstGeom>
          <a:solidFill>
            <a:srgbClr val="0074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9" name="Google Shape;79;p57"/>
          <p:cNvPicPr preferRelativeResize="0"/>
          <p:nvPr/>
        </p:nvPicPr>
        <p:blipFill rotWithShape="1">
          <a:blip r:embed="rId2">
            <a:alphaModFix/>
          </a:blip>
          <a:srcRect b="53518" l="38540" r="56353" t="36852"/>
          <a:stretch/>
        </p:blipFill>
        <p:spPr>
          <a:xfrm>
            <a:off x="774843" y="5050793"/>
            <a:ext cx="788399" cy="836668"/>
          </a:xfrm>
          <a:prstGeom prst="rect">
            <a:avLst/>
          </a:prstGeom>
          <a:noFill/>
          <a:ln>
            <a:noFill/>
          </a:ln>
        </p:spPr>
      </p:pic>
      <p:pic>
        <p:nvPicPr>
          <p:cNvPr id="80" name="Google Shape;80;p57"/>
          <p:cNvPicPr preferRelativeResize="0"/>
          <p:nvPr/>
        </p:nvPicPr>
        <p:blipFill rotWithShape="1">
          <a:blip r:embed="rId3">
            <a:alphaModFix/>
          </a:blip>
          <a:srcRect b="0" l="20773" r="22685" t="0"/>
          <a:stretch/>
        </p:blipFill>
        <p:spPr>
          <a:xfrm>
            <a:off x="2172782" y="1300130"/>
            <a:ext cx="4012234" cy="4722628"/>
          </a:xfrm>
          <a:prstGeom prst="rect">
            <a:avLst/>
          </a:prstGeom>
          <a:noFill/>
          <a:ln>
            <a:noFill/>
          </a:ln>
        </p:spPr>
      </p:pic>
      <p:sp>
        <p:nvSpPr>
          <p:cNvPr id="81" name="Google Shape;81;p57"/>
          <p:cNvSpPr txBox="1"/>
          <p:nvPr>
            <p:ph idx="2" type="body"/>
          </p:nvPr>
        </p:nvSpPr>
        <p:spPr>
          <a:xfrm>
            <a:off x="583496" y="5887647"/>
            <a:ext cx="1168536" cy="24953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FF0000"/>
              </a:buClr>
              <a:buSzPts val="1400"/>
              <a:buNone/>
              <a:defRPr sz="1400">
                <a:solidFill>
                  <a:srgbClr val="FF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2" name="Google Shape;82;p57"/>
          <p:cNvSpPr txBox="1"/>
          <p:nvPr/>
        </p:nvSpPr>
        <p:spPr>
          <a:xfrm>
            <a:off x="9853713" y="152718"/>
            <a:ext cx="1913061" cy="52322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LABS AT THE BACK OF THE BOOK</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58"/>
          <p:cNvSpPr txBox="1"/>
          <p:nvPr>
            <p:ph type="title"/>
          </p:nvPr>
        </p:nvSpPr>
        <p:spPr>
          <a:xfrm>
            <a:off x="609600" y="1447801"/>
            <a:ext cx="10363200" cy="432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b="0" sz="88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8"/>
          <p:cNvSpPr txBox="1"/>
          <p:nvPr>
            <p:ph idx="1" type="body"/>
          </p:nvPr>
        </p:nvSpPr>
        <p:spPr>
          <a:xfrm>
            <a:off x="609600" y="228601"/>
            <a:ext cx="10363200" cy="10668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2"/>
              </a:buClr>
              <a:buSzPts val="2000"/>
              <a:buNone/>
              <a:defRPr b="0" sz="2000" cap="none">
                <a:solidFill>
                  <a:schemeClr val="dk2"/>
                </a:solidFill>
                <a:latin typeface="Arial Black"/>
                <a:ea typeface="Arial Black"/>
                <a:cs typeface="Arial Black"/>
                <a:sym typeface="Arial Black"/>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86" name="Google Shape;86;p58"/>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88" name="Google Shape;88;p58"/>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9" name="Shape 89"/>
        <p:cNvGrpSpPr/>
        <p:nvPr/>
      </p:nvGrpSpPr>
      <p:grpSpPr>
        <a:xfrm>
          <a:off x="0" y="0"/>
          <a:ext cx="0" cy="0"/>
          <a:chOff x="0" y="0"/>
          <a:chExt cx="0" cy="0"/>
        </a:xfrm>
      </p:grpSpPr>
      <p:sp>
        <p:nvSpPr>
          <p:cNvPr id="90" name="Google Shape;90;p5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600"/>
              <a:buFont typeface="Arial Black"/>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59"/>
          <p:cNvSpPr txBox="1"/>
          <p:nvPr>
            <p:ph idx="1" type="body"/>
          </p:nvPr>
        </p:nvSpPr>
        <p:spPr>
          <a:xfrm>
            <a:off x="2170176"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2" name="Google Shape;92;p59"/>
          <p:cNvSpPr txBox="1"/>
          <p:nvPr>
            <p:ph idx="2" type="body"/>
          </p:nvPr>
        </p:nvSpPr>
        <p:spPr>
          <a:xfrm>
            <a:off x="2170176"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3" name="Google Shape;93;p59"/>
          <p:cNvSpPr txBox="1"/>
          <p:nvPr>
            <p:ph idx="3" type="body"/>
          </p:nvPr>
        </p:nvSpPr>
        <p:spPr>
          <a:xfrm>
            <a:off x="6790944"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4" name="Google Shape;94;p59"/>
          <p:cNvSpPr txBox="1"/>
          <p:nvPr>
            <p:ph idx="4" type="body"/>
          </p:nvPr>
        </p:nvSpPr>
        <p:spPr>
          <a:xfrm>
            <a:off x="6790944"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5" name="Google Shape;95;p59"/>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9"/>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5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2"/>
              </a:buClr>
              <a:buSzPts val="3600"/>
              <a:buFont typeface="Arial Black"/>
              <a:buNone/>
              <a:defRPr b="0" i="0" sz="3600" u="none" cap="none" strike="noStrike">
                <a:solidFill>
                  <a:schemeClr val="dk2"/>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0"/>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 name="Google Shape;12;p50"/>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5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5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 name="Google Shape;15;p50"/>
          <p:cNvSpPr/>
          <p:nvPr/>
        </p:nvSpPr>
        <p:spPr>
          <a:xfrm>
            <a:off x="12001499" y="0"/>
            <a:ext cx="190501" cy="1371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 name="Google Shape;16;p50"/>
          <p:cNvSpPr/>
          <p:nvPr/>
        </p:nvSpPr>
        <p:spPr>
          <a:xfrm>
            <a:off x="12001499" y="1371600"/>
            <a:ext cx="190501" cy="548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29.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21.png"/><Relationship Id="rId8"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60.png"/><Relationship Id="rId6"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50.png"/><Relationship Id="rId6" Type="http://schemas.openxmlformats.org/officeDocument/2006/relationships/image" Target="../media/image41.png"/><Relationship Id="rId7"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7.png"/><Relationship Id="rId6"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2.png"/></Relationships>
</file>

<file path=ppt/slides/_rels/slide59.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64.png"/><Relationship Id="rId13" Type="http://schemas.openxmlformats.org/officeDocument/2006/relationships/image" Target="../media/image69.png"/><Relationship Id="rId12" Type="http://schemas.openxmlformats.org/officeDocument/2006/relationships/image" Target="../media/image80.png"/><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0.png"/><Relationship Id="rId4" Type="http://schemas.openxmlformats.org/officeDocument/2006/relationships/image" Target="../media/image59.png"/><Relationship Id="rId9" Type="http://schemas.openxmlformats.org/officeDocument/2006/relationships/image" Target="../media/image81.png"/><Relationship Id="rId14" Type="http://schemas.openxmlformats.org/officeDocument/2006/relationships/image" Target="../media/image84.png"/><Relationship Id="rId5" Type="http://schemas.openxmlformats.org/officeDocument/2006/relationships/image" Target="../media/image58.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9.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9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9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7.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990f0f5db4_0_6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69" name="Google Shape;169;g3990f0f5db4_0_6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70" name="Google Shape;170;g3990f0f5db4_0_69"/>
          <p:cNvSpPr/>
          <p:nvPr/>
        </p:nvSpPr>
        <p:spPr>
          <a:xfrm>
            <a:off x="536049" y="353325"/>
            <a:ext cx="7731900" cy="6621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D1282E"/>
              </a:buClr>
              <a:buSzPts val="2650"/>
              <a:buFont typeface="Nunito Sans"/>
              <a:buNone/>
            </a:pPr>
            <a:r>
              <a:rPr lang="en-US" sz="3600">
                <a:solidFill>
                  <a:srgbClr val="D1282E"/>
                </a:solidFill>
              </a:rPr>
              <a:t>Resilience</a:t>
            </a:r>
            <a:r>
              <a:rPr lang="en-US" sz="3600">
                <a:solidFill>
                  <a:srgbClr val="D1282E"/>
                </a:solidFill>
              </a:rPr>
              <a:t> Class Structure </a:t>
            </a:r>
            <a:endParaRPr i="0" sz="3600" u="none" cap="none" strike="noStrike"/>
          </a:p>
        </p:txBody>
      </p:sp>
      <p:sp>
        <p:nvSpPr>
          <p:cNvPr id="171" name="Google Shape;171;g3990f0f5db4_0_69"/>
          <p:cNvSpPr/>
          <p:nvPr/>
        </p:nvSpPr>
        <p:spPr>
          <a:xfrm>
            <a:off x="536050" y="1238475"/>
            <a:ext cx="5234700" cy="45780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002060"/>
              </a:buClr>
              <a:buSzPts val="1750"/>
              <a:buChar char="●"/>
            </a:pPr>
            <a:r>
              <a:rPr lang="en-US" sz="1750">
                <a:solidFill>
                  <a:srgbClr val="002060"/>
                </a:solidFill>
              </a:rPr>
              <a:t>Intro to </a:t>
            </a:r>
            <a:r>
              <a:rPr lang="en-US" sz="1750">
                <a:solidFill>
                  <a:srgbClr val="002060"/>
                </a:solidFill>
              </a:rPr>
              <a:t>Resilience</a:t>
            </a:r>
            <a:r>
              <a:rPr lang="en-US" sz="1750">
                <a:solidFill>
                  <a:srgbClr val="002060"/>
                </a:solidFill>
              </a:rPr>
              <a:t> bootcamp or Class Topic</a:t>
            </a:r>
            <a:endParaRPr sz="1750">
              <a:solidFill>
                <a:srgbClr val="002060"/>
              </a:solidFill>
            </a:endParaRPr>
          </a:p>
          <a:p>
            <a:pPr indent="-339725" lvl="0" marL="457200" marR="0" rtl="0" algn="l">
              <a:lnSpc>
                <a:spcPct val="162857"/>
              </a:lnSpc>
              <a:spcBef>
                <a:spcPts val="0"/>
              </a:spcBef>
              <a:spcAft>
                <a:spcPts val="0"/>
              </a:spcAft>
              <a:buClr>
                <a:srgbClr val="002060"/>
              </a:buClr>
              <a:buSzPts val="1750"/>
              <a:buChar char="●"/>
            </a:pPr>
            <a:r>
              <a:rPr lang="en-US" sz="1750">
                <a:solidFill>
                  <a:srgbClr val="002060"/>
                </a:solidFill>
              </a:rPr>
              <a:t>Instructor Intro &amp; Student Intros </a:t>
            </a:r>
            <a:endParaRPr sz="1750">
              <a:solidFill>
                <a:srgbClr val="002060"/>
              </a:solidFill>
            </a:endParaRPr>
          </a:p>
          <a:p>
            <a:pPr indent="-339725" lvl="0" marL="457200" marR="0" rtl="0" algn="l">
              <a:lnSpc>
                <a:spcPct val="162857"/>
              </a:lnSpc>
              <a:spcBef>
                <a:spcPts val="0"/>
              </a:spcBef>
              <a:spcAft>
                <a:spcPts val="0"/>
              </a:spcAft>
              <a:buClr>
                <a:srgbClr val="002060"/>
              </a:buClr>
              <a:buSzPts val="1750"/>
              <a:buChar char="●"/>
            </a:pPr>
            <a:r>
              <a:rPr lang="en-US" sz="1750">
                <a:solidFill>
                  <a:srgbClr val="002060"/>
                </a:solidFill>
              </a:rPr>
              <a:t>Lecture &amp; Labs</a:t>
            </a:r>
            <a:endParaRPr sz="1750">
              <a:solidFill>
                <a:srgbClr val="002060"/>
              </a:solidFill>
            </a:endParaRPr>
          </a:p>
          <a:p>
            <a:pPr indent="-339725" lvl="1" marL="914400" marR="0" rtl="0" algn="l">
              <a:lnSpc>
                <a:spcPct val="162857"/>
              </a:lnSpc>
              <a:spcBef>
                <a:spcPts val="0"/>
              </a:spcBef>
              <a:spcAft>
                <a:spcPts val="0"/>
              </a:spcAft>
              <a:buClr>
                <a:srgbClr val="002060"/>
              </a:buClr>
              <a:buSzPts val="1750"/>
              <a:buChar char="○"/>
            </a:pPr>
            <a:r>
              <a:rPr lang="en-US" sz="1750">
                <a:solidFill>
                  <a:srgbClr val="002060"/>
                </a:solidFill>
              </a:rPr>
              <a:t>Breaks throughout &amp; a 1 Hour long Lunch</a:t>
            </a:r>
            <a:endParaRPr sz="1750">
              <a:solidFill>
                <a:srgbClr val="002060"/>
              </a:solidFill>
            </a:endParaRPr>
          </a:p>
          <a:p>
            <a:pPr indent="-339725" lvl="0" marL="457200" marR="0" rtl="0" algn="l">
              <a:lnSpc>
                <a:spcPct val="162857"/>
              </a:lnSpc>
              <a:spcBef>
                <a:spcPts val="0"/>
              </a:spcBef>
              <a:spcAft>
                <a:spcPts val="0"/>
              </a:spcAft>
              <a:buClr>
                <a:srgbClr val="002060"/>
              </a:buClr>
              <a:buSzPts val="1750"/>
              <a:buChar char="●"/>
            </a:pPr>
            <a:r>
              <a:rPr lang="en-US" sz="1750">
                <a:solidFill>
                  <a:srgbClr val="002060"/>
                </a:solidFill>
              </a:rPr>
              <a:t>Day Recap </a:t>
            </a:r>
            <a:endParaRPr sz="1750">
              <a:solidFill>
                <a:srgbClr val="002060"/>
              </a:solidFill>
            </a:endParaRPr>
          </a:p>
          <a:p>
            <a:pPr indent="-339725" lvl="0" marL="457200" marR="0" rtl="0" algn="l">
              <a:lnSpc>
                <a:spcPct val="162857"/>
              </a:lnSpc>
              <a:spcBef>
                <a:spcPts val="0"/>
              </a:spcBef>
              <a:spcAft>
                <a:spcPts val="0"/>
              </a:spcAft>
              <a:buClr>
                <a:srgbClr val="002060"/>
              </a:buClr>
              <a:buSzPts val="1750"/>
              <a:buChar char="●"/>
            </a:pPr>
            <a:r>
              <a:rPr lang="en-US" sz="1750">
                <a:solidFill>
                  <a:srgbClr val="002060"/>
                </a:solidFill>
              </a:rPr>
              <a:t>Kahootz &amp; Quiz </a:t>
            </a:r>
            <a:endParaRPr sz="1750">
              <a:solidFill>
                <a:srgbClr val="002060"/>
              </a:solidFill>
            </a:endParaRPr>
          </a:p>
          <a:p>
            <a:pPr indent="-339725" lvl="0" marL="457200" marR="0" rtl="0" algn="l">
              <a:lnSpc>
                <a:spcPct val="162857"/>
              </a:lnSpc>
              <a:spcBef>
                <a:spcPts val="0"/>
              </a:spcBef>
              <a:spcAft>
                <a:spcPts val="0"/>
              </a:spcAft>
              <a:buClr>
                <a:srgbClr val="002060"/>
              </a:buClr>
              <a:buSzPts val="1750"/>
              <a:buChar char="●"/>
            </a:pPr>
            <a:r>
              <a:rPr lang="en-US" sz="1750">
                <a:solidFill>
                  <a:srgbClr val="002060"/>
                </a:solidFill>
              </a:rPr>
              <a:t>Capstone Project at the end of the Bootcamp</a:t>
            </a:r>
            <a:endParaRPr sz="1750">
              <a:solidFill>
                <a:srgbClr val="002060"/>
              </a:solidFill>
            </a:endParaRPr>
          </a:p>
        </p:txBody>
      </p:sp>
      <p:pic>
        <p:nvPicPr>
          <p:cNvPr descr="Construction site (Provided by Getty Images)" id="172" name="Google Shape;172;g3990f0f5db4_0_69"/>
          <p:cNvPicPr preferRelativeResize="0"/>
          <p:nvPr/>
        </p:nvPicPr>
        <p:blipFill>
          <a:blip r:embed="rId3">
            <a:alphaModFix/>
          </a:blip>
          <a:stretch>
            <a:fillRect/>
          </a:stretch>
        </p:blipFill>
        <p:spPr>
          <a:xfrm>
            <a:off x="6473125" y="1169750"/>
            <a:ext cx="4996127" cy="33274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94c34ae405_0_8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84" name="Google Shape;284;g394c34ae405_0_8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85" name="Google Shape;285;g394c34ae405_0_86"/>
          <p:cNvSpPr/>
          <p:nvPr/>
        </p:nvSpPr>
        <p:spPr>
          <a:xfrm>
            <a:off x="566600" y="753100"/>
            <a:ext cx="7649400" cy="455700"/>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D1282E"/>
              </a:buClr>
              <a:buSzPts val="2869"/>
              <a:buFont typeface="Nunito Sans"/>
              <a:buNone/>
            </a:pPr>
            <a:r>
              <a:rPr i="0" lang="en-US" sz="3600" u="none" cap="none" strike="noStrike">
                <a:solidFill>
                  <a:srgbClr val="D1282E"/>
                </a:solidFill>
              </a:rPr>
              <a:t>The Operational Resilience Lifecycle</a:t>
            </a:r>
            <a:endParaRPr i="0" sz="3600" u="none" cap="none" strike="noStrike"/>
          </a:p>
        </p:txBody>
      </p:sp>
      <p:sp>
        <p:nvSpPr>
          <p:cNvPr id="286" name="Google Shape;286;g394c34ae405_0_86"/>
          <p:cNvSpPr/>
          <p:nvPr/>
        </p:nvSpPr>
        <p:spPr>
          <a:xfrm>
            <a:off x="566600" y="1427236"/>
            <a:ext cx="5975100" cy="699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148"/>
              <a:buFont typeface="Inter"/>
              <a:buNone/>
            </a:pPr>
            <a:r>
              <a:rPr i="0" lang="en-US" sz="1147" u="none" cap="none" strike="noStrike">
                <a:solidFill>
                  <a:srgbClr val="002060"/>
                </a:solidFill>
              </a:rPr>
              <a:t>The resilience lifecycle provides a systematic approach to building and maintaining organizational strength. This continuous cycle ensures organizations don't just survive disruptions—they evolve and strengthen with each challenge.</a:t>
            </a:r>
            <a:endParaRPr i="0" sz="1147" u="none" cap="none" strike="noStrike"/>
          </a:p>
        </p:txBody>
      </p:sp>
      <p:pic>
        <p:nvPicPr>
          <p:cNvPr descr="preencoded.png" id="287" name="Google Shape;287;g394c34ae405_0_86"/>
          <p:cNvPicPr preferRelativeResize="0"/>
          <p:nvPr/>
        </p:nvPicPr>
        <p:blipFill rotWithShape="1">
          <a:blip r:embed="rId3">
            <a:alphaModFix/>
          </a:blip>
          <a:srcRect b="0" l="0" r="0" t="0"/>
          <a:stretch/>
        </p:blipFill>
        <p:spPr>
          <a:xfrm>
            <a:off x="566600" y="2290747"/>
            <a:ext cx="728791" cy="874622"/>
          </a:xfrm>
          <a:prstGeom prst="rect">
            <a:avLst/>
          </a:prstGeom>
          <a:noFill/>
          <a:ln>
            <a:noFill/>
          </a:ln>
        </p:spPr>
      </p:pic>
      <p:sp>
        <p:nvSpPr>
          <p:cNvPr id="288" name="Google Shape;288;g394c34ae405_0_86"/>
          <p:cNvSpPr/>
          <p:nvPr/>
        </p:nvSpPr>
        <p:spPr>
          <a:xfrm>
            <a:off x="1441131" y="2436487"/>
            <a:ext cx="1822200" cy="2277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415"/>
              <a:buFont typeface="Nunito Sans"/>
              <a:buNone/>
            </a:pPr>
            <a:r>
              <a:rPr i="0" lang="en-US" sz="1415" u="none" cap="none" strike="noStrike">
                <a:solidFill>
                  <a:srgbClr val="002060"/>
                </a:solidFill>
              </a:rPr>
              <a:t>Plan</a:t>
            </a:r>
            <a:endParaRPr i="0" sz="1415" u="none" cap="none" strike="noStrike"/>
          </a:p>
        </p:txBody>
      </p:sp>
      <p:sp>
        <p:nvSpPr>
          <p:cNvPr id="289" name="Google Shape;289;g394c34ae405_0_86"/>
          <p:cNvSpPr/>
          <p:nvPr/>
        </p:nvSpPr>
        <p:spPr>
          <a:xfrm>
            <a:off x="1441131" y="2751651"/>
            <a:ext cx="5100600" cy="233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148"/>
              <a:buFont typeface="Inter"/>
              <a:buNone/>
            </a:pPr>
            <a:r>
              <a:rPr i="0" lang="en-US" sz="1147" u="none" cap="none" strike="noStrike">
                <a:solidFill>
                  <a:srgbClr val="002060"/>
                </a:solidFill>
              </a:rPr>
              <a:t>Define scope</a:t>
            </a:r>
            <a:endParaRPr i="0" sz="1147" u="none" cap="none" strike="noStrike"/>
          </a:p>
        </p:txBody>
      </p:sp>
      <p:pic>
        <p:nvPicPr>
          <p:cNvPr descr="preencoded.png" id="290" name="Google Shape;290;g394c34ae405_0_86"/>
          <p:cNvPicPr preferRelativeResize="0"/>
          <p:nvPr/>
        </p:nvPicPr>
        <p:blipFill rotWithShape="1">
          <a:blip r:embed="rId4">
            <a:alphaModFix/>
          </a:blip>
          <a:srcRect b="0" l="0" r="0" t="0"/>
          <a:stretch/>
        </p:blipFill>
        <p:spPr>
          <a:xfrm>
            <a:off x="566600" y="3165370"/>
            <a:ext cx="728791" cy="874622"/>
          </a:xfrm>
          <a:prstGeom prst="rect">
            <a:avLst/>
          </a:prstGeom>
          <a:noFill/>
          <a:ln>
            <a:noFill/>
          </a:ln>
        </p:spPr>
      </p:pic>
      <p:sp>
        <p:nvSpPr>
          <p:cNvPr id="291" name="Google Shape;291;g394c34ae405_0_86"/>
          <p:cNvSpPr/>
          <p:nvPr/>
        </p:nvSpPr>
        <p:spPr>
          <a:xfrm>
            <a:off x="1441131" y="3311110"/>
            <a:ext cx="1822200" cy="2277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415"/>
              <a:buFont typeface="Nunito Sans"/>
              <a:buNone/>
            </a:pPr>
            <a:r>
              <a:rPr i="0" lang="en-US" sz="1415" u="none" cap="none" strike="noStrike">
                <a:solidFill>
                  <a:srgbClr val="002060"/>
                </a:solidFill>
              </a:rPr>
              <a:t>Strategize</a:t>
            </a:r>
            <a:endParaRPr i="0" sz="1415" u="none" cap="none" strike="noStrike"/>
          </a:p>
        </p:txBody>
      </p:sp>
      <p:sp>
        <p:nvSpPr>
          <p:cNvPr id="292" name="Google Shape;292;g394c34ae405_0_86"/>
          <p:cNvSpPr/>
          <p:nvPr/>
        </p:nvSpPr>
        <p:spPr>
          <a:xfrm>
            <a:off x="1441131" y="3626274"/>
            <a:ext cx="5100600" cy="233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148"/>
              <a:buFont typeface="Inter"/>
              <a:buNone/>
            </a:pPr>
            <a:r>
              <a:rPr lang="en-US" sz="1147">
                <a:solidFill>
                  <a:srgbClr val="002060"/>
                </a:solidFill>
              </a:rPr>
              <a:t>Impact Assessment, Strategy </a:t>
            </a:r>
            <a:endParaRPr i="0" sz="1147" u="none" cap="none" strike="noStrike"/>
          </a:p>
        </p:txBody>
      </p:sp>
      <p:pic>
        <p:nvPicPr>
          <p:cNvPr descr="preencoded.png" id="293" name="Google Shape;293;g394c34ae405_0_86"/>
          <p:cNvPicPr preferRelativeResize="0"/>
          <p:nvPr/>
        </p:nvPicPr>
        <p:blipFill rotWithShape="1">
          <a:blip r:embed="rId5">
            <a:alphaModFix/>
          </a:blip>
          <a:srcRect b="0" l="0" r="0" t="0"/>
          <a:stretch/>
        </p:blipFill>
        <p:spPr>
          <a:xfrm>
            <a:off x="566600" y="4039993"/>
            <a:ext cx="728791" cy="874621"/>
          </a:xfrm>
          <a:prstGeom prst="rect">
            <a:avLst/>
          </a:prstGeom>
          <a:noFill/>
          <a:ln>
            <a:noFill/>
          </a:ln>
        </p:spPr>
      </p:pic>
      <p:sp>
        <p:nvSpPr>
          <p:cNvPr id="294" name="Google Shape;294;g394c34ae405_0_86"/>
          <p:cNvSpPr/>
          <p:nvPr/>
        </p:nvSpPr>
        <p:spPr>
          <a:xfrm>
            <a:off x="1441131" y="4185734"/>
            <a:ext cx="1822200" cy="2277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415"/>
              <a:buFont typeface="Nunito Sans"/>
              <a:buNone/>
            </a:pPr>
            <a:r>
              <a:rPr i="0" lang="en-US" sz="1415" u="none" cap="none" strike="noStrike">
                <a:solidFill>
                  <a:srgbClr val="002060"/>
                </a:solidFill>
              </a:rPr>
              <a:t>Validate</a:t>
            </a:r>
            <a:endParaRPr i="0" sz="1415" u="none" cap="none" strike="noStrike"/>
          </a:p>
        </p:txBody>
      </p:sp>
      <p:sp>
        <p:nvSpPr>
          <p:cNvPr id="295" name="Google Shape;295;g394c34ae405_0_86"/>
          <p:cNvSpPr/>
          <p:nvPr/>
        </p:nvSpPr>
        <p:spPr>
          <a:xfrm>
            <a:off x="1441131" y="4500898"/>
            <a:ext cx="5100600" cy="233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148"/>
              <a:buFont typeface="Inter"/>
              <a:buNone/>
            </a:pPr>
            <a:r>
              <a:rPr lang="en-US" sz="1147">
                <a:solidFill>
                  <a:srgbClr val="002060"/>
                </a:solidFill>
              </a:rPr>
              <a:t>Implement and Test </a:t>
            </a:r>
            <a:endParaRPr i="0" sz="1147" u="none" cap="none" strike="noStrike"/>
          </a:p>
        </p:txBody>
      </p:sp>
      <p:pic>
        <p:nvPicPr>
          <p:cNvPr descr="preencoded.png" id="296" name="Google Shape;296;g394c34ae405_0_86"/>
          <p:cNvPicPr preferRelativeResize="0"/>
          <p:nvPr/>
        </p:nvPicPr>
        <p:blipFill rotWithShape="1">
          <a:blip r:embed="rId6">
            <a:alphaModFix/>
          </a:blip>
          <a:srcRect b="0" l="0" r="0" t="0"/>
          <a:stretch/>
        </p:blipFill>
        <p:spPr>
          <a:xfrm>
            <a:off x="566600" y="4914618"/>
            <a:ext cx="728791" cy="874621"/>
          </a:xfrm>
          <a:prstGeom prst="rect">
            <a:avLst/>
          </a:prstGeom>
          <a:noFill/>
          <a:ln>
            <a:noFill/>
          </a:ln>
        </p:spPr>
      </p:pic>
      <p:sp>
        <p:nvSpPr>
          <p:cNvPr id="297" name="Google Shape;297;g394c34ae405_0_86"/>
          <p:cNvSpPr/>
          <p:nvPr/>
        </p:nvSpPr>
        <p:spPr>
          <a:xfrm>
            <a:off x="1441131" y="5060358"/>
            <a:ext cx="1822200" cy="2277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415"/>
              <a:buFont typeface="Nunito Sans"/>
              <a:buNone/>
            </a:pPr>
            <a:r>
              <a:rPr i="0" lang="en-US" sz="1415" u="none" cap="none" strike="noStrike">
                <a:solidFill>
                  <a:srgbClr val="002060"/>
                </a:solidFill>
              </a:rPr>
              <a:t>Improve</a:t>
            </a:r>
            <a:endParaRPr i="0" sz="1415" u="none" cap="none" strike="noStrike"/>
          </a:p>
        </p:txBody>
      </p:sp>
      <p:sp>
        <p:nvSpPr>
          <p:cNvPr id="298" name="Google Shape;298;g394c34ae405_0_86"/>
          <p:cNvSpPr/>
          <p:nvPr/>
        </p:nvSpPr>
        <p:spPr>
          <a:xfrm>
            <a:off x="1441131" y="5375521"/>
            <a:ext cx="5100600" cy="233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148"/>
              <a:buFont typeface="Inter"/>
              <a:buNone/>
            </a:pPr>
            <a:r>
              <a:rPr lang="en-US" sz="1147">
                <a:solidFill>
                  <a:srgbClr val="002060"/>
                </a:solidFill>
              </a:rPr>
              <a:t>Monitoring &amp; Review</a:t>
            </a:r>
            <a:endParaRPr i="0" sz="1147" u="none" cap="none" strike="noStrike"/>
          </a:p>
        </p:txBody>
      </p:sp>
      <p:pic>
        <p:nvPicPr>
          <p:cNvPr descr="AFRL partners to develop nanotechnology solutions to cyberattacks ..." id="299" name="Google Shape;299;g394c34ae405_0_86"/>
          <p:cNvPicPr preferRelativeResize="0"/>
          <p:nvPr/>
        </p:nvPicPr>
        <p:blipFill>
          <a:blip r:embed="rId7">
            <a:alphaModFix/>
          </a:blip>
          <a:stretch>
            <a:fillRect/>
          </a:stretch>
        </p:blipFill>
        <p:spPr>
          <a:xfrm>
            <a:off x="6292481" y="2290750"/>
            <a:ext cx="5345470" cy="35654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394c34ae405_0_10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06" name="Google Shape;306;g394c34ae405_0_10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307" name="Google Shape;307;g394c34ae405_0_107"/>
          <p:cNvPicPr preferRelativeResize="0"/>
          <p:nvPr/>
        </p:nvPicPr>
        <p:blipFill rotWithShape="1">
          <a:blip r:embed="rId3">
            <a:alphaModFix/>
          </a:blip>
          <a:srcRect b="0" l="0" r="0" t="0"/>
          <a:stretch/>
        </p:blipFill>
        <p:spPr>
          <a:xfrm>
            <a:off x="6868104" y="0"/>
            <a:ext cx="4333295" cy="6499942"/>
          </a:xfrm>
          <a:prstGeom prst="rect">
            <a:avLst/>
          </a:prstGeom>
          <a:noFill/>
          <a:ln>
            <a:noFill/>
          </a:ln>
        </p:spPr>
      </p:pic>
      <p:sp>
        <p:nvSpPr>
          <p:cNvPr id="308" name="Google Shape;308;g394c34ae405_0_107"/>
          <p:cNvSpPr/>
          <p:nvPr/>
        </p:nvSpPr>
        <p:spPr>
          <a:xfrm>
            <a:off x="272900" y="865343"/>
            <a:ext cx="5968200" cy="11196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515"/>
              <a:buFont typeface="Nunito Sans"/>
              <a:buNone/>
            </a:pPr>
            <a:r>
              <a:rPr i="0" lang="en-US" sz="3600" u="none" cap="none" strike="noStrike">
                <a:solidFill>
                  <a:srgbClr val="D1282E"/>
                </a:solidFill>
              </a:rPr>
              <a:t>The Role of Business Impact Analysis (BIA)</a:t>
            </a:r>
            <a:endParaRPr i="0" sz="3600" u="none" cap="none" strike="noStrike"/>
          </a:p>
        </p:txBody>
      </p:sp>
      <p:sp>
        <p:nvSpPr>
          <p:cNvPr id="309" name="Google Shape;309;g394c34ae405_0_107"/>
          <p:cNvSpPr/>
          <p:nvPr/>
        </p:nvSpPr>
        <p:spPr>
          <a:xfrm>
            <a:off x="272900" y="2253636"/>
            <a:ext cx="5968200" cy="1146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382"/>
              <a:buFont typeface="Inter"/>
              <a:buNone/>
            </a:pPr>
            <a:r>
              <a:rPr i="0" lang="en-US" u="none" cap="none" strike="noStrike">
                <a:solidFill>
                  <a:srgbClr val="002060"/>
                </a:solidFill>
              </a:rPr>
              <a:t>Business Impact Analysis serves as the foundation for both resilience and recovery planning. BIA identifies critical processes, supporting systems, and dependencies while establishing recovery priorities based on business value and risk exposure.</a:t>
            </a:r>
            <a:endParaRPr i="0" u="none" cap="none" strike="noStrike"/>
          </a:p>
        </p:txBody>
      </p:sp>
      <p:sp>
        <p:nvSpPr>
          <p:cNvPr id="310" name="Google Shape;310;g394c34ae405_0_107"/>
          <p:cNvSpPr/>
          <p:nvPr/>
        </p:nvSpPr>
        <p:spPr>
          <a:xfrm>
            <a:off x="272900" y="3601680"/>
            <a:ext cx="5968200" cy="286800"/>
          </a:xfrm>
          <a:prstGeom prst="rect">
            <a:avLst/>
          </a:prstGeom>
          <a:noFill/>
          <a:ln>
            <a:noFill/>
          </a:ln>
        </p:spPr>
        <p:txBody>
          <a:bodyPr anchorCtr="0" anchor="t" bIns="0" lIns="0" spcFirstLastPara="1" rIns="0" wrap="square" tIns="0">
            <a:noAutofit/>
          </a:bodyPr>
          <a:lstStyle/>
          <a:p>
            <a:pPr indent="-271961" lvl="0" marL="270831" marR="0" rtl="0" algn="l">
              <a:lnSpc>
                <a:spcPct val="162857"/>
              </a:lnSpc>
              <a:spcBef>
                <a:spcPts val="0"/>
              </a:spcBef>
              <a:spcAft>
                <a:spcPts val="0"/>
              </a:spcAft>
              <a:buClr>
                <a:srgbClr val="002060"/>
              </a:buClr>
              <a:buSzPts val="1400"/>
              <a:buChar char="•"/>
            </a:pPr>
            <a:r>
              <a:rPr i="0" lang="en-US" u="none" cap="none" strike="noStrike">
                <a:solidFill>
                  <a:srgbClr val="002060"/>
                </a:solidFill>
              </a:rPr>
              <a:t>Identifies critical business processes and their interdependencies</a:t>
            </a:r>
            <a:endParaRPr i="0" u="none" cap="none" strike="noStrike"/>
          </a:p>
        </p:txBody>
      </p:sp>
      <p:sp>
        <p:nvSpPr>
          <p:cNvPr id="311" name="Google Shape;311;g394c34ae405_0_107"/>
          <p:cNvSpPr/>
          <p:nvPr/>
        </p:nvSpPr>
        <p:spPr>
          <a:xfrm>
            <a:off x="272900" y="3950939"/>
            <a:ext cx="5968200" cy="286800"/>
          </a:xfrm>
          <a:prstGeom prst="rect">
            <a:avLst/>
          </a:prstGeom>
          <a:noFill/>
          <a:ln>
            <a:noFill/>
          </a:ln>
        </p:spPr>
        <p:txBody>
          <a:bodyPr anchorCtr="0" anchor="t" bIns="0" lIns="0" spcFirstLastPara="1" rIns="0" wrap="square" tIns="0">
            <a:noAutofit/>
          </a:bodyPr>
          <a:lstStyle/>
          <a:p>
            <a:pPr indent="-271961" lvl="0" marL="270831" marR="0" rtl="0" algn="l">
              <a:lnSpc>
                <a:spcPct val="162857"/>
              </a:lnSpc>
              <a:spcBef>
                <a:spcPts val="0"/>
              </a:spcBef>
              <a:spcAft>
                <a:spcPts val="0"/>
              </a:spcAft>
              <a:buClr>
                <a:srgbClr val="002060"/>
              </a:buClr>
              <a:buSzPts val="1400"/>
              <a:buChar char="•"/>
            </a:pPr>
            <a:r>
              <a:rPr i="0" lang="en-US" u="none" cap="none" strike="noStrike">
                <a:solidFill>
                  <a:srgbClr val="002060"/>
                </a:solidFill>
              </a:rPr>
              <a:t>Quantifies potential impacts from various disruption scenarios</a:t>
            </a:r>
            <a:endParaRPr i="0" u="none" cap="none" strike="noStrike"/>
          </a:p>
        </p:txBody>
      </p:sp>
      <p:sp>
        <p:nvSpPr>
          <p:cNvPr id="312" name="Google Shape;312;g394c34ae405_0_107"/>
          <p:cNvSpPr/>
          <p:nvPr/>
        </p:nvSpPr>
        <p:spPr>
          <a:xfrm>
            <a:off x="272900" y="4300198"/>
            <a:ext cx="5968200" cy="286800"/>
          </a:xfrm>
          <a:prstGeom prst="rect">
            <a:avLst/>
          </a:prstGeom>
          <a:noFill/>
          <a:ln>
            <a:noFill/>
          </a:ln>
        </p:spPr>
        <p:txBody>
          <a:bodyPr anchorCtr="0" anchor="t" bIns="0" lIns="0" spcFirstLastPara="1" rIns="0" wrap="square" tIns="0">
            <a:noAutofit/>
          </a:bodyPr>
          <a:lstStyle/>
          <a:p>
            <a:pPr indent="-271961" lvl="0" marL="270831" marR="0" rtl="0" algn="l">
              <a:lnSpc>
                <a:spcPct val="162857"/>
              </a:lnSpc>
              <a:spcBef>
                <a:spcPts val="0"/>
              </a:spcBef>
              <a:spcAft>
                <a:spcPts val="0"/>
              </a:spcAft>
              <a:buClr>
                <a:srgbClr val="002060"/>
              </a:buClr>
              <a:buSzPts val="1400"/>
              <a:buChar char="•"/>
            </a:pPr>
            <a:r>
              <a:rPr i="0" lang="en-US" u="none" cap="none" strike="noStrike">
                <a:solidFill>
                  <a:srgbClr val="002060"/>
                </a:solidFill>
              </a:rPr>
              <a:t>Establishes recovery priorities based on business criticality</a:t>
            </a:r>
            <a:endParaRPr i="0" u="none" cap="none" strike="noStrike"/>
          </a:p>
        </p:txBody>
      </p:sp>
      <p:sp>
        <p:nvSpPr>
          <p:cNvPr id="313" name="Google Shape;313;g394c34ae405_0_107"/>
          <p:cNvSpPr/>
          <p:nvPr/>
        </p:nvSpPr>
        <p:spPr>
          <a:xfrm>
            <a:off x="272900" y="4649458"/>
            <a:ext cx="5968200" cy="286800"/>
          </a:xfrm>
          <a:prstGeom prst="rect">
            <a:avLst/>
          </a:prstGeom>
          <a:noFill/>
          <a:ln>
            <a:noFill/>
          </a:ln>
        </p:spPr>
        <p:txBody>
          <a:bodyPr anchorCtr="0" anchor="t" bIns="0" lIns="0" spcFirstLastPara="1" rIns="0" wrap="square" tIns="0">
            <a:noAutofit/>
          </a:bodyPr>
          <a:lstStyle/>
          <a:p>
            <a:pPr indent="-271961" lvl="0" marL="270831" marR="0" rtl="0" algn="l">
              <a:lnSpc>
                <a:spcPct val="162857"/>
              </a:lnSpc>
              <a:spcBef>
                <a:spcPts val="0"/>
              </a:spcBef>
              <a:spcAft>
                <a:spcPts val="0"/>
              </a:spcAft>
              <a:buClr>
                <a:srgbClr val="002060"/>
              </a:buClr>
              <a:buSzPts val="1400"/>
              <a:buChar char="•"/>
            </a:pPr>
            <a:r>
              <a:rPr i="0" lang="en-US" u="none" cap="none" strike="noStrike">
                <a:solidFill>
                  <a:srgbClr val="002060"/>
                </a:solidFill>
              </a:rPr>
              <a:t>Defines acceptable downtime limits and data loss tolerances</a:t>
            </a:r>
            <a:endParaRPr i="0" u="none" cap="none" strike="noStrike"/>
          </a:p>
        </p:txBody>
      </p:sp>
      <p:sp>
        <p:nvSpPr>
          <p:cNvPr id="314" name="Google Shape;314;g394c34ae405_0_107"/>
          <p:cNvSpPr/>
          <p:nvPr/>
        </p:nvSpPr>
        <p:spPr>
          <a:xfrm>
            <a:off x="272900" y="4998717"/>
            <a:ext cx="5968200" cy="286800"/>
          </a:xfrm>
          <a:prstGeom prst="rect">
            <a:avLst/>
          </a:prstGeom>
          <a:noFill/>
          <a:ln>
            <a:noFill/>
          </a:ln>
        </p:spPr>
        <p:txBody>
          <a:bodyPr anchorCtr="0" anchor="t" bIns="0" lIns="0" spcFirstLastPara="1" rIns="0" wrap="square" tIns="0">
            <a:noAutofit/>
          </a:bodyPr>
          <a:lstStyle/>
          <a:p>
            <a:pPr indent="-271961" lvl="0" marL="270831" marR="0" rtl="0" algn="l">
              <a:lnSpc>
                <a:spcPct val="162857"/>
              </a:lnSpc>
              <a:spcBef>
                <a:spcPts val="0"/>
              </a:spcBef>
              <a:spcAft>
                <a:spcPts val="0"/>
              </a:spcAft>
              <a:buClr>
                <a:srgbClr val="002060"/>
              </a:buClr>
              <a:buSzPts val="1400"/>
              <a:buChar char="•"/>
            </a:pPr>
            <a:r>
              <a:rPr i="0" lang="en-US" u="none" cap="none" strike="noStrike">
                <a:solidFill>
                  <a:srgbClr val="002060"/>
                </a:solidFill>
              </a:rPr>
              <a:t>Guides resource allocation for resilience and recovery investments</a:t>
            </a:r>
            <a:endParaRPr i="0" u="none" cap="none" strike="noStrike"/>
          </a:p>
        </p:txBody>
      </p:sp>
      <p:sp>
        <p:nvSpPr>
          <p:cNvPr id="315" name="Google Shape;315;g394c34ae405_0_107"/>
          <p:cNvSpPr/>
          <p:nvPr/>
        </p:nvSpPr>
        <p:spPr>
          <a:xfrm>
            <a:off x="272900" y="5347977"/>
            <a:ext cx="5968200" cy="286800"/>
          </a:xfrm>
          <a:prstGeom prst="rect">
            <a:avLst/>
          </a:prstGeom>
          <a:noFill/>
          <a:ln>
            <a:noFill/>
          </a:ln>
        </p:spPr>
        <p:txBody>
          <a:bodyPr anchorCtr="0" anchor="t" bIns="0" lIns="0" spcFirstLastPara="1" rIns="0" wrap="square" tIns="0">
            <a:noAutofit/>
          </a:bodyPr>
          <a:lstStyle/>
          <a:p>
            <a:pPr indent="-271961" lvl="0" marL="270831" marR="0" rtl="0" algn="l">
              <a:lnSpc>
                <a:spcPct val="162857"/>
              </a:lnSpc>
              <a:spcBef>
                <a:spcPts val="0"/>
              </a:spcBef>
              <a:spcAft>
                <a:spcPts val="0"/>
              </a:spcAft>
              <a:buClr>
                <a:srgbClr val="002060"/>
              </a:buClr>
              <a:buSzPts val="1400"/>
              <a:buChar char="•"/>
            </a:pPr>
            <a:r>
              <a:rPr i="0" lang="en-US" u="none" cap="none" strike="noStrike">
                <a:solidFill>
                  <a:srgbClr val="002060"/>
                </a:solidFill>
              </a:rPr>
              <a:t>Must involve both IT and business stakeholders for accuracy</a:t>
            </a:r>
            <a:endParaRPr i="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94c34ae405_0_12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500"/>
              <a:t>© 2025 Innovation In Software Corporation</a:t>
            </a:r>
            <a:endParaRPr sz="1500"/>
          </a:p>
        </p:txBody>
      </p:sp>
      <p:sp>
        <p:nvSpPr>
          <p:cNvPr id="322" name="Google Shape;322;g394c34ae405_0_12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sz="1500"/>
              <a:t>‹#›</a:t>
            </a:fld>
            <a:endParaRPr sz="1500"/>
          </a:p>
        </p:txBody>
      </p:sp>
      <p:sp>
        <p:nvSpPr>
          <p:cNvPr id="323" name="Google Shape;323;g394c34ae405_0_122"/>
          <p:cNvSpPr/>
          <p:nvPr/>
        </p:nvSpPr>
        <p:spPr>
          <a:xfrm>
            <a:off x="5029724" y="601913"/>
            <a:ext cx="5891400" cy="591000"/>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D1282E"/>
              </a:buClr>
              <a:buSzPts val="3697"/>
              <a:buFont typeface="Nunito Sans"/>
              <a:buNone/>
            </a:pPr>
            <a:r>
              <a:rPr i="0" lang="en-US" sz="3600" u="none" cap="none" strike="noStrike">
                <a:solidFill>
                  <a:srgbClr val="D1282E"/>
                </a:solidFill>
              </a:rPr>
              <a:t>Dependencies and Enablers</a:t>
            </a:r>
            <a:endParaRPr i="0" sz="3600" u="none" cap="none" strike="noStrike"/>
          </a:p>
        </p:txBody>
      </p:sp>
      <p:sp>
        <p:nvSpPr>
          <p:cNvPr id="324" name="Google Shape;324;g394c34ae405_0_122"/>
          <p:cNvSpPr/>
          <p:nvPr/>
        </p:nvSpPr>
        <p:spPr>
          <a:xfrm>
            <a:off x="5029724" y="1476531"/>
            <a:ext cx="6448200" cy="1210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87"/>
              <a:buFont typeface="Inter"/>
              <a:buNone/>
            </a:pPr>
            <a:r>
              <a:rPr i="0" lang="en-US" sz="1500" u="none" cap="none" strike="noStrike">
                <a:solidFill>
                  <a:srgbClr val="002060"/>
                </a:solidFill>
              </a:rPr>
              <a:t>Understanding organizational dependencies is crucial for effective resilience and recovery planning. Dependencies create vulnerabilities while enablers provide the capabilities needed to maintain and restore operations.</a:t>
            </a:r>
            <a:endParaRPr i="0" sz="1500" u="none" cap="none" strike="noStrike"/>
          </a:p>
        </p:txBody>
      </p:sp>
      <p:sp>
        <p:nvSpPr>
          <p:cNvPr id="325" name="Google Shape;325;g394c34ae405_0_122"/>
          <p:cNvSpPr/>
          <p:nvPr/>
        </p:nvSpPr>
        <p:spPr>
          <a:xfrm>
            <a:off x="5029724" y="2899519"/>
            <a:ext cx="6448200" cy="605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87"/>
              <a:buFont typeface="Inter"/>
              <a:buNone/>
            </a:pPr>
            <a:r>
              <a:rPr b="1" i="0" lang="en-US" sz="1500" u="none" cap="none" strike="noStrike">
                <a:solidFill>
                  <a:srgbClr val="002060"/>
                </a:solidFill>
              </a:rPr>
              <a:t>System Dependencies:</a:t>
            </a:r>
            <a:r>
              <a:rPr i="0" lang="en-US" sz="1500" u="none" cap="none" strike="noStrike">
                <a:solidFill>
                  <a:srgbClr val="002060"/>
                </a:solidFill>
              </a:rPr>
              <a:t> Technology interdependencies and data flow requirements</a:t>
            </a:r>
            <a:endParaRPr i="0" sz="1500" u="none" cap="none" strike="noStrike"/>
          </a:p>
        </p:txBody>
      </p:sp>
      <p:sp>
        <p:nvSpPr>
          <p:cNvPr id="326" name="Google Shape;326;g394c34ae405_0_122"/>
          <p:cNvSpPr/>
          <p:nvPr/>
        </p:nvSpPr>
        <p:spPr>
          <a:xfrm>
            <a:off x="5029724" y="3570839"/>
            <a:ext cx="6448200" cy="605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87"/>
              <a:buFont typeface="Inter"/>
              <a:buNone/>
            </a:pPr>
            <a:r>
              <a:rPr b="1" i="0" lang="en-US" sz="1500" u="none" cap="none" strike="noStrike">
                <a:solidFill>
                  <a:srgbClr val="002060"/>
                </a:solidFill>
              </a:rPr>
              <a:t>People Dependencies:</a:t>
            </a:r>
            <a:r>
              <a:rPr i="0" lang="en-US" sz="1500" u="none" cap="none" strike="noStrike">
                <a:solidFill>
                  <a:srgbClr val="002060"/>
                </a:solidFill>
              </a:rPr>
              <a:t> Key personnel, specialized skills, and knowledge assets</a:t>
            </a:r>
            <a:endParaRPr i="0" sz="1500" u="none" cap="none" strike="noStrike"/>
          </a:p>
        </p:txBody>
      </p:sp>
      <p:sp>
        <p:nvSpPr>
          <p:cNvPr id="327" name="Google Shape;327;g394c34ae405_0_122"/>
          <p:cNvSpPr/>
          <p:nvPr/>
        </p:nvSpPr>
        <p:spPr>
          <a:xfrm>
            <a:off x="5029724" y="4242159"/>
            <a:ext cx="6448200" cy="30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87"/>
              <a:buFont typeface="Inter"/>
              <a:buNone/>
            </a:pPr>
            <a:r>
              <a:rPr b="1" i="0" lang="en-US" sz="1500" u="none" cap="none" strike="noStrike">
                <a:solidFill>
                  <a:srgbClr val="002060"/>
                </a:solidFill>
              </a:rPr>
              <a:t>Process Dependencies:</a:t>
            </a:r>
            <a:r>
              <a:rPr i="0" lang="en-US" sz="1500" u="none" cap="none" strike="noStrike">
                <a:solidFill>
                  <a:srgbClr val="002060"/>
                </a:solidFill>
              </a:rPr>
              <a:t> Sequential workflows and approval chains</a:t>
            </a:r>
            <a:endParaRPr i="0" sz="1500" u="none" cap="none" strike="noStrike"/>
          </a:p>
        </p:txBody>
      </p:sp>
      <p:sp>
        <p:nvSpPr>
          <p:cNvPr id="328" name="Google Shape;328;g394c34ae405_0_122"/>
          <p:cNvSpPr/>
          <p:nvPr/>
        </p:nvSpPr>
        <p:spPr>
          <a:xfrm>
            <a:off x="5029724" y="4610909"/>
            <a:ext cx="6448200" cy="6051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87"/>
              <a:buFont typeface="Inter"/>
              <a:buNone/>
            </a:pPr>
            <a:r>
              <a:rPr b="1" i="0" lang="en-US" sz="1500" u="none" cap="none" strike="noStrike">
                <a:solidFill>
                  <a:srgbClr val="002060"/>
                </a:solidFill>
              </a:rPr>
              <a:t>Vendor Dependencies:</a:t>
            </a:r>
            <a:r>
              <a:rPr i="0" lang="en-US" sz="1500" u="none" cap="none" strike="noStrike">
                <a:solidFill>
                  <a:srgbClr val="002060"/>
                </a:solidFill>
              </a:rPr>
              <a:t> Third-party services and supply chain relationships</a:t>
            </a:r>
            <a:endParaRPr i="0" sz="1500" u="none" cap="none" strike="noStrike"/>
          </a:p>
        </p:txBody>
      </p:sp>
      <p:sp>
        <p:nvSpPr>
          <p:cNvPr id="329" name="Google Shape;329;g394c34ae405_0_122"/>
          <p:cNvSpPr/>
          <p:nvPr/>
        </p:nvSpPr>
        <p:spPr>
          <a:xfrm>
            <a:off x="5029724" y="4958504"/>
            <a:ext cx="6448200" cy="30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87"/>
              <a:buFont typeface="Inter"/>
              <a:buNone/>
            </a:pPr>
            <a:r>
              <a:rPr b="1" i="0" lang="en-US" sz="1500" u="none" cap="none" strike="noStrike">
                <a:solidFill>
                  <a:srgbClr val="002060"/>
                </a:solidFill>
              </a:rPr>
              <a:t>Infrastructure Enablers:</a:t>
            </a:r>
            <a:r>
              <a:rPr i="0" lang="en-US" sz="1500" u="none" cap="none" strike="noStrike">
                <a:solidFill>
                  <a:srgbClr val="002060"/>
                </a:solidFill>
              </a:rPr>
              <a:t> Facilities, networks, and utility services</a:t>
            </a:r>
            <a:endParaRPr i="0" sz="1500" u="none" cap="none" strike="noStrike"/>
          </a:p>
        </p:txBody>
      </p:sp>
      <p:sp>
        <p:nvSpPr>
          <p:cNvPr id="330" name="Google Shape;330;g394c34ae405_0_122"/>
          <p:cNvSpPr/>
          <p:nvPr/>
        </p:nvSpPr>
        <p:spPr>
          <a:xfrm>
            <a:off x="5029724" y="5327254"/>
            <a:ext cx="6448200" cy="605100"/>
          </a:xfrm>
          <a:prstGeom prst="rect">
            <a:avLst/>
          </a:prstGeom>
          <a:noFill/>
          <a:ln>
            <a:noFill/>
          </a:ln>
        </p:spPr>
        <p:txBody>
          <a:bodyPr anchorCtr="0" anchor="t" bIns="0" lIns="0" spcFirstLastPara="1" rIns="0" wrap="square" tIns="0">
            <a:noAutofit/>
          </a:bodyPr>
          <a:lstStyle/>
          <a:p>
            <a:pPr indent="-292240" lvl="0" marL="291438" marR="0" rtl="0" algn="l">
              <a:lnSpc>
                <a:spcPct val="160000"/>
              </a:lnSpc>
              <a:spcBef>
                <a:spcPts val="0"/>
              </a:spcBef>
              <a:spcAft>
                <a:spcPts val="0"/>
              </a:spcAft>
              <a:buClr>
                <a:srgbClr val="002060"/>
              </a:buClr>
              <a:buSzPts val="1500"/>
              <a:buChar char="•"/>
            </a:pPr>
            <a:r>
              <a:rPr i="0" lang="en-US" sz="1500" u="none" cap="none" strike="noStrike">
                <a:solidFill>
                  <a:srgbClr val="002060"/>
                </a:solidFill>
              </a:rPr>
              <a:t>Map dependencies to identify single points of failure and cascade risks</a:t>
            </a:r>
            <a:endParaRPr i="0" sz="1500" u="none" cap="none" strike="noStrike"/>
          </a:p>
        </p:txBody>
      </p:sp>
      <p:pic>
        <p:nvPicPr>
          <p:cNvPr descr="Cybersecurity Dependency" id="331" name="Google Shape;331;g394c34ae405_0_122"/>
          <p:cNvPicPr preferRelativeResize="0"/>
          <p:nvPr/>
        </p:nvPicPr>
        <p:blipFill>
          <a:blip r:embed="rId3">
            <a:alphaModFix/>
          </a:blip>
          <a:stretch>
            <a:fillRect/>
          </a:stretch>
        </p:blipFill>
        <p:spPr>
          <a:xfrm>
            <a:off x="404800" y="1090200"/>
            <a:ext cx="3943549" cy="3943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394c34ae405_0_13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38" name="Google Shape;338;g394c34ae405_0_13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339" name="Google Shape;339;g394c34ae405_0_137"/>
          <p:cNvPicPr preferRelativeResize="0"/>
          <p:nvPr/>
        </p:nvPicPr>
        <p:blipFill rotWithShape="1">
          <a:blip r:embed="rId3">
            <a:alphaModFix/>
          </a:blip>
          <a:srcRect b="0" l="0" r="0" t="0"/>
          <a:stretch/>
        </p:blipFill>
        <p:spPr>
          <a:xfrm>
            <a:off x="7668125" y="1545898"/>
            <a:ext cx="2783923" cy="4175874"/>
          </a:xfrm>
          <a:prstGeom prst="rect">
            <a:avLst/>
          </a:prstGeom>
          <a:noFill/>
          <a:ln>
            <a:noFill/>
          </a:ln>
        </p:spPr>
      </p:pic>
      <p:sp>
        <p:nvSpPr>
          <p:cNvPr id="340" name="Google Shape;340;g394c34ae405_0_137"/>
          <p:cNvSpPr/>
          <p:nvPr/>
        </p:nvSpPr>
        <p:spPr>
          <a:xfrm>
            <a:off x="716500" y="639900"/>
            <a:ext cx="9010200" cy="906000"/>
          </a:xfrm>
          <a:prstGeom prst="rect">
            <a:avLst/>
          </a:prstGeom>
          <a:noFill/>
          <a:ln>
            <a:noFill/>
          </a:ln>
        </p:spPr>
        <p:txBody>
          <a:bodyPr anchorCtr="0" anchor="t" bIns="0" lIns="0" spcFirstLastPara="1" rIns="0" wrap="square" tIns="0">
            <a:noAutofit/>
          </a:bodyPr>
          <a:lstStyle/>
          <a:p>
            <a:pPr indent="0" lvl="0" marL="0" marR="0" rtl="0" algn="l">
              <a:lnSpc>
                <a:spcPct val="126388"/>
              </a:lnSpc>
              <a:spcBef>
                <a:spcPts val="0"/>
              </a:spcBef>
              <a:spcAft>
                <a:spcPts val="0"/>
              </a:spcAft>
              <a:buClr>
                <a:srgbClr val="D1282E"/>
              </a:buClr>
              <a:buSzPts val="2817"/>
              <a:buFont typeface="Nunito Sans"/>
              <a:buNone/>
            </a:pPr>
            <a:r>
              <a:rPr i="0" lang="en-US" sz="2400" u="none" cap="none" strike="noStrike">
                <a:solidFill>
                  <a:srgbClr val="D1282E"/>
                </a:solidFill>
              </a:rPr>
              <a:t>Recovery Time Objective (RTO) vs Recovery Point Objective (RPO)</a:t>
            </a:r>
            <a:endParaRPr i="0" sz="2400" u="none" cap="none" strike="noStrike"/>
          </a:p>
        </p:txBody>
      </p:sp>
      <p:sp>
        <p:nvSpPr>
          <p:cNvPr id="341" name="Google Shape;341;g394c34ae405_0_137"/>
          <p:cNvSpPr/>
          <p:nvPr/>
        </p:nvSpPr>
        <p:spPr>
          <a:xfrm>
            <a:off x="716500" y="1763158"/>
            <a:ext cx="6140400" cy="6954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002060"/>
              </a:buClr>
              <a:buSzPts val="1135"/>
              <a:buFont typeface="Inter"/>
              <a:buNone/>
            </a:pPr>
            <a:r>
              <a:rPr i="0" lang="en-US" sz="1200" u="none" cap="none" strike="noStrike">
                <a:solidFill>
                  <a:srgbClr val="002060"/>
                </a:solidFill>
              </a:rPr>
              <a:t>RTO and RPO are fundamental metrics that define recovery requirements and guide resource allocation decisions. These objectives establish clear targets for restoration activities and help organizations balance cost with acceptable risk levels.</a:t>
            </a:r>
            <a:endParaRPr i="0" sz="1200" u="none" cap="none" strike="noStrike"/>
          </a:p>
        </p:txBody>
      </p:sp>
      <p:sp>
        <p:nvSpPr>
          <p:cNvPr id="342" name="Google Shape;342;g394c34ae405_0_137"/>
          <p:cNvSpPr/>
          <p:nvPr/>
        </p:nvSpPr>
        <p:spPr>
          <a:xfrm>
            <a:off x="716500" y="2694222"/>
            <a:ext cx="2979600" cy="47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3756"/>
              <a:buFont typeface="Nunito Sans"/>
              <a:buNone/>
            </a:pPr>
            <a:r>
              <a:rPr i="0" lang="en-US" sz="2200" u="none" cap="none" strike="noStrike">
                <a:solidFill>
                  <a:srgbClr val="002060"/>
                </a:solidFill>
              </a:rPr>
              <a:t>RTO</a:t>
            </a:r>
            <a:endParaRPr i="0" sz="2200" u="none" cap="none" strike="noStrike"/>
          </a:p>
        </p:txBody>
      </p:sp>
      <p:sp>
        <p:nvSpPr>
          <p:cNvPr id="343" name="Google Shape;343;g394c34ae405_0_137"/>
          <p:cNvSpPr/>
          <p:nvPr/>
        </p:nvSpPr>
        <p:spPr>
          <a:xfrm>
            <a:off x="1203590" y="3183256"/>
            <a:ext cx="2005500" cy="226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2060"/>
              </a:buClr>
              <a:buSzPts val="1408"/>
              <a:buFont typeface="Nunito Sans"/>
              <a:buNone/>
            </a:pPr>
            <a:r>
              <a:rPr i="0" lang="en-US" sz="1200" u="none" cap="none" strike="noStrike">
                <a:solidFill>
                  <a:srgbClr val="002060"/>
                </a:solidFill>
              </a:rPr>
              <a:t>Recovery Time Objective</a:t>
            </a:r>
            <a:endParaRPr i="0" sz="1200" u="none" cap="none" strike="noStrike"/>
          </a:p>
        </p:txBody>
      </p:sp>
      <p:sp>
        <p:nvSpPr>
          <p:cNvPr id="344" name="Google Shape;344;g394c34ae405_0_137"/>
          <p:cNvSpPr/>
          <p:nvPr/>
        </p:nvSpPr>
        <p:spPr>
          <a:xfrm>
            <a:off x="716538" y="3496654"/>
            <a:ext cx="2979600" cy="1159500"/>
          </a:xfrm>
          <a:prstGeom prst="rect">
            <a:avLst/>
          </a:prstGeom>
          <a:noFill/>
          <a:ln>
            <a:noFill/>
          </a:ln>
        </p:spPr>
        <p:txBody>
          <a:bodyPr anchorCtr="0" anchor="t" bIns="0" lIns="0" spcFirstLastPara="1" rIns="0" wrap="square" tIns="0">
            <a:noAutofit/>
          </a:bodyPr>
          <a:lstStyle/>
          <a:p>
            <a:pPr indent="0" lvl="0" marL="0" marR="0" rtl="0" algn="ctr">
              <a:lnSpc>
                <a:spcPct val="158620"/>
              </a:lnSpc>
              <a:spcBef>
                <a:spcPts val="0"/>
              </a:spcBef>
              <a:spcAft>
                <a:spcPts val="0"/>
              </a:spcAft>
              <a:buClr>
                <a:srgbClr val="002060"/>
              </a:buClr>
              <a:buSzPts val="1135"/>
              <a:buFont typeface="Inter"/>
              <a:buNone/>
            </a:pPr>
            <a:r>
              <a:rPr i="0" lang="en-US" sz="1200" u="none" cap="none" strike="noStrike">
                <a:solidFill>
                  <a:srgbClr val="002060"/>
                </a:solidFill>
              </a:rPr>
              <a:t>The maximum acceptable time period that systems or processes can remain unavailable after a disruption before causing unacceptable consequences to the business</a:t>
            </a:r>
            <a:endParaRPr i="0" sz="1200" u="none" cap="none" strike="noStrike"/>
          </a:p>
        </p:txBody>
      </p:sp>
      <p:sp>
        <p:nvSpPr>
          <p:cNvPr id="345" name="Google Shape;345;g394c34ae405_0_137"/>
          <p:cNvSpPr/>
          <p:nvPr/>
        </p:nvSpPr>
        <p:spPr>
          <a:xfrm>
            <a:off x="3877213" y="2694222"/>
            <a:ext cx="2979600" cy="478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3756"/>
              <a:buFont typeface="Nunito Sans"/>
              <a:buNone/>
            </a:pPr>
            <a:r>
              <a:rPr i="0" lang="en-US" sz="2200" u="none" cap="none" strike="noStrike">
                <a:solidFill>
                  <a:srgbClr val="002060"/>
                </a:solidFill>
              </a:rPr>
              <a:t>RPO</a:t>
            </a:r>
            <a:endParaRPr i="0" sz="2200" u="none" cap="none" strike="noStrike"/>
          </a:p>
        </p:txBody>
      </p:sp>
      <p:sp>
        <p:nvSpPr>
          <p:cNvPr id="346" name="Google Shape;346;g394c34ae405_0_137"/>
          <p:cNvSpPr/>
          <p:nvPr/>
        </p:nvSpPr>
        <p:spPr>
          <a:xfrm>
            <a:off x="4355732" y="3183256"/>
            <a:ext cx="2022600" cy="226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2060"/>
              </a:buClr>
              <a:buSzPts val="1408"/>
              <a:buFont typeface="Nunito Sans"/>
              <a:buNone/>
            </a:pPr>
            <a:r>
              <a:rPr i="0" lang="en-US" sz="1200" u="none" cap="none" strike="noStrike">
                <a:solidFill>
                  <a:srgbClr val="002060"/>
                </a:solidFill>
              </a:rPr>
              <a:t>Recovery Point Objective</a:t>
            </a:r>
            <a:endParaRPr i="0" sz="1200" u="none" cap="none" strike="noStrike"/>
          </a:p>
        </p:txBody>
      </p:sp>
      <p:sp>
        <p:nvSpPr>
          <p:cNvPr id="347" name="Google Shape;347;g394c34ae405_0_137"/>
          <p:cNvSpPr/>
          <p:nvPr/>
        </p:nvSpPr>
        <p:spPr>
          <a:xfrm>
            <a:off x="3877251" y="3496654"/>
            <a:ext cx="2979600" cy="927600"/>
          </a:xfrm>
          <a:prstGeom prst="rect">
            <a:avLst/>
          </a:prstGeom>
          <a:noFill/>
          <a:ln>
            <a:noFill/>
          </a:ln>
        </p:spPr>
        <p:txBody>
          <a:bodyPr anchorCtr="0" anchor="t" bIns="0" lIns="0" spcFirstLastPara="1" rIns="0" wrap="square" tIns="0">
            <a:noAutofit/>
          </a:bodyPr>
          <a:lstStyle/>
          <a:p>
            <a:pPr indent="0" lvl="0" marL="0" marR="0" rtl="0" algn="ctr">
              <a:lnSpc>
                <a:spcPct val="158620"/>
              </a:lnSpc>
              <a:spcBef>
                <a:spcPts val="0"/>
              </a:spcBef>
              <a:spcAft>
                <a:spcPts val="0"/>
              </a:spcAft>
              <a:buClr>
                <a:srgbClr val="002060"/>
              </a:buClr>
              <a:buSzPts val="1135"/>
              <a:buFont typeface="Inter"/>
              <a:buNone/>
            </a:pPr>
            <a:r>
              <a:rPr i="0" lang="en-US" sz="1200" u="none" cap="none" strike="noStrike">
                <a:solidFill>
                  <a:srgbClr val="002060"/>
                </a:solidFill>
              </a:rPr>
              <a:t>The maximum acceptable age of data that can be lost during a disruption, defining how frequently backups must occur to meet business requirements</a:t>
            </a:r>
            <a:endParaRPr i="0" sz="1200" u="none" cap="none" strike="noStrike"/>
          </a:p>
        </p:txBody>
      </p:sp>
      <p:sp>
        <p:nvSpPr>
          <p:cNvPr id="348" name="Google Shape;348;g394c34ae405_0_137"/>
          <p:cNvSpPr/>
          <p:nvPr/>
        </p:nvSpPr>
        <p:spPr>
          <a:xfrm>
            <a:off x="716500" y="4989367"/>
            <a:ext cx="6140400" cy="231900"/>
          </a:xfrm>
          <a:prstGeom prst="rect">
            <a:avLst/>
          </a:prstGeom>
          <a:noFill/>
          <a:ln>
            <a:noFill/>
          </a:ln>
        </p:spPr>
        <p:txBody>
          <a:bodyPr anchorCtr="0" anchor="t" bIns="0" lIns="0" spcFirstLastPara="1" rIns="0" wrap="square" tIns="0">
            <a:noAutofit/>
          </a:bodyPr>
          <a:lstStyle/>
          <a:p>
            <a:pPr indent="-272460" lvl="0" marL="268306" marR="0" rtl="0" algn="l">
              <a:lnSpc>
                <a:spcPct val="158620"/>
              </a:lnSpc>
              <a:spcBef>
                <a:spcPts val="0"/>
              </a:spcBef>
              <a:spcAft>
                <a:spcPts val="0"/>
              </a:spcAft>
              <a:buClr>
                <a:srgbClr val="002060"/>
              </a:buClr>
              <a:buSzPts val="1200"/>
              <a:buChar char="•"/>
            </a:pPr>
            <a:r>
              <a:rPr i="0" lang="en-US" sz="1200" u="none" cap="none" strike="noStrike">
                <a:solidFill>
                  <a:srgbClr val="002060"/>
                </a:solidFill>
              </a:rPr>
              <a:t>RTO drives investment in recovery infrastructure and automation</a:t>
            </a:r>
            <a:endParaRPr i="0" sz="1200" u="none" cap="none" strike="noStrike"/>
          </a:p>
        </p:txBody>
      </p:sp>
      <p:sp>
        <p:nvSpPr>
          <p:cNvPr id="349" name="Google Shape;349;g394c34ae405_0_137"/>
          <p:cNvSpPr/>
          <p:nvPr/>
        </p:nvSpPr>
        <p:spPr>
          <a:xfrm>
            <a:off x="716500" y="5271928"/>
            <a:ext cx="6140400" cy="231900"/>
          </a:xfrm>
          <a:prstGeom prst="rect">
            <a:avLst/>
          </a:prstGeom>
          <a:noFill/>
          <a:ln>
            <a:noFill/>
          </a:ln>
        </p:spPr>
        <p:txBody>
          <a:bodyPr anchorCtr="0" anchor="t" bIns="0" lIns="0" spcFirstLastPara="1" rIns="0" wrap="square" tIns="0">
            <a:noAutofit/>
          </a:bodyPr>
          <a:lstStyle/>
          <a:p>
            <a:pPr indent="-272460" lvl="0" marL="268306" marR="0" rtl="0" algn="l">
              <a:lnSpc>
                <a:spcPct val="158620"/>
              </a:lnSpc>
              <a:spcBef>
                <a:spcPts val="0"/>
              </a:spcBef>
              <a:spcAft>
                <a:spcPts val="0"/>
              </a:spcAft>
              <a:buClr>
                <a:srgbClr val="002060"/>
              </a:buClr>
              <a:buSzPts val="1200"/>
              <a:buChar char="•"/>
            </a:pPr>
            <a:r>
              <a:rPr i="0" lang="en-US" sz="1200" u="none" cap="none" strike="noStrike">
                <a:solidFill>
                  <a:srgbClr val="002060"/>
                </a:solidFill>
              </a:rPr>
              <a:t>RPO determines backup frequency and replication requirements</a:t>
            </a:r>
            <a:endParaRPr i="0" sz="1200" u="none" cap="none" strike="noStrike"/>
          </a:p>
        </p:txBody>
      </p:sp>
      <p:sp>
        <p:nvSpPr>
          <p:cNvPr id="350" name="Google Shape;350;g394c34ae405_0_137"/>
          <p:cNvSpPr/>
          <p:nvPr/>
        </p:nvSpPr>
        <p:spPr>
          <a:xfrm>
            <a:off x="716500" y="5554489"/>
            <a:ext cx="6140400" cy="231900"/>
          </a:xfrm>
          <a:prstGeom prst="rect">
            <a:avLst/>
          </a:prstGeom>
          <a:noFill/>
          <a:ln>
            <a:noFill/>
          </a:ln>
        </p:spPr>
        <p:txBody>
          <a:bodyPr anchorCtr="0" anchor="t" bIns="0" lIns="0" spcFirstLastPara="1" rIns="0" wrap="square" tIns="0">
            <a:noAutofit/>
          </a:bodyPr>
          <a:lstStyle/>
          <a:p>
            <a:pPr indent="-272460" lvl="0" marL="268306" marR="0" rtl="0" algn="l">
              <a:lnSpc>
                <a:spcPct val="158620"/>
              </a:lnSpc>
              <a:spcBef>
                <a:spcPts val="0"/>
              </a:spcBef>
              <a:spcAft>
                <a:spcPts val="0"/>
              </a:spcAft>
              <a:buClr>
                <a:srgbClr val="002060"/>
              </a:buClr>
              <a:buSzPts val="1200"/>
              <a:buChar char="•"/>
            </a:pPr>
            <a:r>
              <a:rPr i="0" lang="en-US" sz="1200" u="none" cap="none" strike="noStrike">
                <a:solidFill>
                  <a:srgbClr val="002060"/>
                </a:solidFill>
              </a:rPr>
              <a:t>Both metrics should align with business impact analysis findings</a:t>
            </a:r>
            <a:endParaRPr i="0" sz="1200" u="none" cap="none" strike="noStrike"/>
          </a:p>
        </p:txBody>
      </p:sp>
      <p:sp>
        <p:nvSpPr>
          <p:cNvPr id="351" name="Google Shape;351;g394c34ae405_0_137"/>
          <p:cNvSpPr/>
          <p:nvPr/>
        </p:nvSpPr>
        <p:spPr>
          <a:xfrm>
            <a:off x="716500" y="5837051"/>
            <a:ext cx="6140400" cy="231900"/>
          </a:xfrm>
          <a:prstGeom prst="rect">
            <a:avLst/>
          </a:prstGeom>
          <a:noFill/>
          <a:ln>
            <a:noFill/>
          </a:ln>
        </p:spPr>
        <p:txBody>
          <a:bodyPr anchorCtr="0" anchor="t" bIns="0" lIns="0" spcFirstLastPara="1" rIns="0" wrap="square" tIns="0">
            <a:noAutofit/>
          </a:bodyPr>
          <a:lstStyle/>
          <a:p>
            <a:pPr indent="-272460" lvl="0" marL="268306" marR="0" rtl="0" algn="l">
              <a:lnSpc>
                <a:spcPct val="158620"/>
              </a:lnSpc>
              <a:spcBef>
                <a:spcPts val="0"/>
              </a:spcBef>
              <a:spcAft>
                <a:spcPts val="0"/>
              </a:spcAft>
              <a:buClr>
                <a:srgbClr val="002060"/>
              </a:buClr>
              <a:buSzPts val="1200"/>
              <a:buChar char="•"/>
            </a:pPr>
            <a:r>
              <a:rPr i="0" lang="en-US" sz="1200" u="none" cap="none" strike="noStrike">
                <a:solidFill>
                  <a:srgbClr val="002060"/>
                </a:solidFill>
              </a:rPr>
              <a:t>More aggressive objectives require higher investment in capabilities</a:t>
            </a:r>
            <a:endParaRPr i="0" sz="120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394c34ae405_0_15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58" name="Google Shape;358;g394c34ae405_0_15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59" name="Google Shape;359;g394c34ae405_0_156"/>
          <p:cNvSpPr/>
          <p:nvPr/>
        </p:nvSpPr>
        <p:spPr>
          <a:xfrm>
            <a:off x="926325" y="660675"/>
            <a:ext cx="5952300" cy="571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587"/>
              <a:buFont typeface="Nunito Sans"/>
              <a:buNone/>
            </a:pPr>
            <a:r>
              <a:rPr i="0" lang="en-US" sz="3600" u="none" cap="none" strike="noStrike">
                <a:solidFill>
                  <a:srgbClr val="D1282E"/>
                </a:solidFill>
              </a:rPr>
              <a:t>Continuity Planning in Action</a:t>
            </a:r>
            <a:endParaRPr i="0" sz="3600" u="none" cap="none" strike="noStrike"/>
          </a:p>
        </p:txBody>
      </p:sp>
      <p:sp>
        <p:nvSpPr>
          <p:cNvPr id="360" name="Google Shape;360;g394c34ae405_0_156"/>
          <p:cNvSpPr/>
          <p:nvPr/>
        </p:nvSpPr>
        <p:spPr>
          <a:xfrm>
            <a:off x="926325" y="1597794"/>
            <a:ext cx="10646700" cy="877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27"/>
              <a:buFont typeface="Inter"/>
              <a:buNone/>
            </a:pPr>
            <a:r>
              <a:rPr i="0" lang="en-US" sz="1700" u="none" cap="none" strike="noStrike">
                <a:solidFill>
                  <a:srgbClr val="002060"/>
                </a:solidFill>
              </a:rPr>
              <a:t>Business continuity management serves as the umbrella framework that encompasses both resilience and recovery. Think of continuity as the strategic architecture, resilience as the defensive foundation, and recovery as the restoration mechanism.</a:t>
            </a:r>
            <a:endParaRPr i="0" sz="1700" u="none" cap="none" strike="noStrike"/>
          </a:p>
        </p:txBody>
      </p:sp>
      <p:sp>
        <p:nvSpPr>
          <p:cNvPr id="361" name="Google Shape;361;g394c34ae405_0_156"/>
          <p:cNvSpPr/>
          <p:nvPr/>
        </p:nvSpPr>
        <p:spPr>
          <a:xfrm>
            <a:off x="1826268" y="3053896"/>
            <a:ext cx="2286000" cy="2859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002060"/>
              </a:buClr>
              <a:buSzPts val="1793"/>
              <a:buFont typeface="Nunito Sans"/>
              <a:buNone/>
            </a:pPr>
            <a:r>
              <a:rPr i="0" lang="en-US" sz="1700" u="none" cap="none" strike="noStrike">
                <a:solidFill>
                  <a:srgbClr val="002060"/>
                </a:solidFill>
              </a:rPr>
              <a:t>Resilience</a:t>
            </a:r>
            <a:endParaRPr i="0" sz="1700" u="none" cap="none" strike="noStrike"/>
          </a:p>
        </p:txBody>
      </p:sp>
      <p:sp>
        <p:nvSpPr>
          <p:cNvPr id="362" name="Google Shape;362;g394c34ae405_0_156"/>
          <p:cNvSpPr/>
          <p:nvPr/>
        </p:nvSpPr>
        <p:spPr>
          <a:xfrm>
            <a:off x="926325" y="3449223"/>
            <a:ext cx="3185700" cy="585000"/>
          </a:xfrm>
          <a:prstGeom prst="rect">
            <a:avLst/>
          </a:prstGeom>
          <a:noFill/>
          <a:ln>
            <a:noFill/>
          </a:ln>
        </p:spPr>
        <p:txBody>
          <a:bodyPr anchorCtr="0" anchor="t" bIns="0" lIns="0" spcFirstLastPara="1" rIns="0" wrap="square" tIns="0">
            <a:noAutofit/>
          </a:bodyPr>
          <a:lstStyle/>
          <a:p>
            <a:pPr indent="0" lvl="0" marL="0" marR="0" rtl="0" algn="r">
              <a:lnSpc>
                <a:spcPct val="160000"/>
              </a:lnSpc>
              <a:spcBef>
                <a:spcPts val="0"/>
              </a:spcBef>
              <a:spcAft>
                <a:spcPts val="0"/>
              </a:spcAft>
              <a:buClr>
                <a:srgbClr val="002060"/>
              </a:buClr>
              <a:buSzPts val="1427"/>
              <a:buFont typeface="Inter"/>
              <a:buNone/>
            </a:pPr>
            <a:r>
              <a:rPr i="0" lang="en-US" sz="1700" u="none" cap="none" strike="noStrike">
                <a:solidFill>
                  <a:srgbClr val="002060"/>
                </a:solidFill>
              </a:rPr>
              <a:t>Builds organizational strength to resist and absorb disruptions</a:t>
            </a:r>
            <a:endParaRPr i="0" sz="1700" u="none" cap="none" strike="noStrike"/>
          </a:p>
        </p:txBody>
      </p:sp>
      <p:pic>
        <p:nvPicPr>
          <p:cNvPr descr="preencoded.png" id="363" name="Google Shape;363;g394c34ae405_0_156"/>
          <p:cNvPicPr preferRelativeResize="0"/>
          <p:nvPr/>
        </p:nvPicPr>
        <p:blipFill rotWithShape="1">
          <a:blip r:embed="rId3">
            <a:alphaModFix/>
          </a:blip>
          <a:srcRect b="0" l="0" r="0" t="0"/>
          <a:stretch/>
        </p:blipFill>
        <p:spPr>
          <a:xfrm>
            <a:off x="4386522" y="2681087"/>
            <a:ext cx="3726336" cy="3726336"/>
          </a:xfrm>
          <a:prstGeom prst="rect">
            <a:avLst/>
          </a:prstGeom>
          <a:noFill/>
          <a:ln>
            <a:noFill/>
          </a:ln>
        </p:spPr>
      </p:pic>
      <p:pic>
        <p:nvPicPr>
          <p:cNvPr descr="preencoded.png" id="364" name="Google Shape;364;g394c34ae405_0_156"/>
          <p:cNvPicPr preferRelativeResize="0"/>
          <p:nvPr/>
        </p:nvPicPr>
        <p:blipFill rotWithShape="1">
          <a:blip r:embed="rId4">
            <a:alphaModFix/>
          </a:blip>
          <a:srcRect b="0" l="0" r="0" t="0"/>
          <a:stretch/>
        </p:blipFill>
        <p:spPr>
          <a:xfrm>
            <a:off x="5362851" y="3306156"/>
            <a:ext cx="273613" cy="342040"/>
          </a:xfrm>
          <a:prstGeom prst="rect">
            <a:avLst/>
          </a:prstGeom>
          <a:noFill/>
          <a:ln>
            <a:noFill/>
          </a:ln>
        </p:spPr>
      </p:pic>
      <p:sp>
        <p:nvSpPr>
          <p:cNvPr id="365" name="Google Shape;365;g394c34ae405_0_156"/>
          <p:cNvSpPr/>
          <p:nvPr/>
        </p:nvSpPr>
        <p:spPr>
          <a:xfrm>
            <a:off x="8387149" y="3053896"/>
            <a:ext cx="2286000" cy="285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93"/>
              <a:buFont typeface="Nunito Sans"/>
              <a:buNone/>
            </a:pPr>
            <a:r>
              <a:rPr i="0" lang="en-US" sz="1700" u="none" cap="none" strike="noStrike">
                <a:solidFill>
                  <a:srgbClr val="002060"/>
                </a:solidFill>
              </a:rPr>
              <a:t>Continuity</a:t>
            </a:r>
            <a:endParaRPr i="0" sz="1700" u="none" cap="none" strike="noStrike"/>
          </a:p>
        </p:txBody>
      </p:sp>
      <p:sp>
        <p:nvSpPr>
          <p:cNvPr id="366" name="Google Shape;366;g394c34ae405_0_156"/>
          <p:cNvSpPr/>
          <p:nvPr/>
        </p:nvSpPr>
        <p:spPr>
          <a:xfrm>
            <a:off x="8387149" y="3449223"/>
            <a:ext cx="3185700" cy="585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27"/>
              <a:buFont typeface="Inter"/>
              <a:buNone/>
            </a:pPr>
            <a:r>
              <a:rPr i="0" lang="en-US" sz="1700" u="none" cap="none" strike="noStrike">
                <a:solidFill>
                  <a:srgbClr val="002060"/>
                </a:solidFill>
              </a:rPr>
              <a:t>Maintains critical functions during and after incidents</a:t>
            </a:r>
            <a:endParaRPr i="0" sz="1700" u="none" cap="none" strike="noStrike"/>
          </a:p>
        </p:txBody>
      </p:sp>
      <p:pic>
        <p:nvPicPr>
          <p:cNvPr descr="preencoded.png" id="367" name="Google Shape;367;g394c34ae405_0_156"/>
          <p:cNvPicPr preferRelativeResize="0"/>
          <p:nvPr/>
        </p:nvPicPr>
        <p:blipFill rotWithShape="1">
          <a:blip r:embed="rId5">
            <a:alphaModFix/>
          </a:blip>
          <a:srcRect b="0" l="0" r="0" t="0"/>
          <a:stretch/>
        </p:blipFill>
        <p:spPr>
          <a:xfrm>
            <a:off x="4386522" y="2681087"/>
            <a:ext cx="3726336" cy="3726336"/>
          </a:xfrm>
          <a:prstGeom prst="rect">
            <a:avLst/>
          </a:prstGeom>
          <a:noFill/>
          <a:ln>
            <a:noFill/>
          </a:ln>
        </p:spPr>
      </p:pic>
      <p:pic>
        <p:nvPicPr>
          <p:cNvPr descr="preencoded.png" id="368" name="Google Shape;368;g394c34ae405_0_156"/>
          <p:cNvPicPr preferRelativeResize="0"/>
          <p:nvPr/>
        </p:nvPicPr>
        <p:blipFill rotWithShape="1">
          <a:blip r:embed="rId6">
            <a:alphaModFix/>
          </a:blip>
          <a:srcRect b="0" l="0" r="0" t="0"/>
          <a:stretch/>
        </p:blipFill>
        <p:spPr>
          <a:xfrm>
            <a:off x="7179818" y="3623253"/>
            <a:ext cx="273613" cy="342040"/>
          </a:xfrm>
          <a:prstGeom prst="rect">
            <a:avLst/>
          </a:prstGeom>
          <a:noFill/>
          <a:ln>
            <a:noFill/>
          </a:ln>
        </p:spPr>
      </p:pic>
      <p:sp>
        <p:nvSpPr>
          <p:cNvPr id="369" name="Google Shape;369;g394c34ae405_0_156"/>
          <p:cNvSpPr/>
          <p:nvPr/>
        </p:nvSpPr>
        <p:spPr>
          <a:xfrm>
            <a:off x="8387149" y="5054216"/>
            <a:ext cx="2286000" cy="285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93"/>
              <a:buFont typeface="Nunito Sans"/>
              <a:buNone/>
            </a:pPr>
            <a:r>
              <a:rPr i="0" lang="en-US" sz="1700" u="none" cap="none" strike="noStrike">
                <a:solidFill>
                  <a:srgbClr val="002060"/>
                </a:solidFill>
              </a:rPr>
              <a:t>Recovery</a:t>
            </a:r>
            <a:endParaRPr i="0" sz="1700" u="none" cap="none" strike="noStrike"/>
          </a:p>
        </p:txBody>
      </p:sp>
      <p:sp>
        <p:nvSpPr>
          <p:cNvPr id="370" name="Google Shape;370;g394c34ae405_0_156"/>
          <p:cNvSpPr/>
          <p:nvPr/>
        </p:nvSpPr>
        <p:spPr>
          <a:xfrm>
            <a:off x="8387149" y="5449543"/>
            <a:ext cx="3185700" cy="585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27"/>
              <a:buFont typeface="Inter"/>
              <a:buNone/>
            </a:pPr>
            <a:r>
              <a:rPr i="0" lang="en-US" sz="1700" u="none" cap="none" strike="noStrike">
                <a:solidFill>
                  <a:srgbClr val="002060"/>
                </a:solidFill>
              </a:rPr>
              <a:t>Restores full operational capacity systematically</a:t>
            </a:r>
            <a:endParaRPr i="0" sz="1700" u="none" cap="none" strike="noStrike"/>
          </a:p>
        </p:txBody>
      </p:sp>
      <p:pic>
        <p:nvPicPr>
          <p:cNvPr descr="preencoded.png" id="371" name="Google Shape;371;g394c34ae405_0_156"/>
          <p:cNvPicPr preferRelativeResize="0"/>
          <p:nvPr/>
        </p:nvPicPr>
        <p:blipFill rotWithShape="1">
          <a:blip r:embed="rId7">
            <a:alphaModFix/>
          </a:blip>
          <a:srcRect b="0" l="0" r="0" t="0"/>
          <a:stretch/>
        </p:blipFill>
        <p:spPr>
          <a:xfrm>
            <a:off x="4386522" y="2681087"/>
            <a:ext cx="3726336" cy="3726336"/>
          </a:xfrm>
          <a:prstGeom prst="rect">
            <a:avLst/>
          </a:prstGeom>
          <a:noFill/>
          <a:ln>
            <a:noFill/>
          </a:ln>
        </p:spPr>
      </p:pic>
      <p:pic>
        <p:nvPicPr>
          <p:cNvPr descr="preencoded.png" id="372" name="Google Shape;372;g394c34ae405_0_156"/>
          <p:cNvPicPr preferRelativeResize="0"/>
          <p:nvPr/>
        </p:nvPicPr>
        <p:blipFill rotWithShape="1">
          <a:blip r:embed="rId8">
            <a:alphaModFix/>
          </a:blip>
          <a:srcRect b="0" l="0" r="0" t="0"/>
          <a:stretch/>
        </p:blipFill>
        <p:spPr>
          <a:xfrm>
            <a:off x="6862722" y="5440225"/>
            <a:ext cx="273613" cy="342040"/>
          </a:xfrm>
          <a:prstGeom prst="rect">
            <a:avLst/>
          </a:prstGeom>
          <a:noFill/>
          <a:ln>
            <a:noFill/>
          </a:ln>
        </p:spPr>
      </p:pic>
      <p:sp>
        <p:nvSpPr>
          <p:cNvPr id="373" name="Google Shape;373;g394c34ae405_0_156"/>
          <p:cNvSpPr/>
          <p:nvPr/>
        </p:nvSpPr>
        <p:spPr>
          <a:xfrm>
            <a:off x="1826268" y="5054216"/>
            <a:ext cx="2286000" cy="2859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002060"/>
              </a:buClr>
              <a:buSzPts val="1793"/>
              <a:buFont typeface="Nunito Sans"/>
              <a:buNone/>
            </a:pPr>
            <a:r>
              <a:rPr i="0" lang="en-US" sz="1700" u="none" cap="none" strike="noStrike">
                <a:solidFill>
                  <a:srgbClr val="002060"/>
                </a:solidFill>
              </a:rPr>
              <a:t>Improvement</a:t>
            </a:r>
            <a:endParaRPr i="0" sz="1700" u="none" cap="none" strike="noStrike"/>
          </a:p>
        </p:txBody>
      </p:sp>
      <p:sp>
        <p:nvSpPr>
          <p:cNvPr id="374" name="Google Shape;374;g394c34ae405_0_156"/>
          <p:cNvSpPr/>
          <p:nvPr/>
        </p:nvSpPr>
        <p:spPr>
          <a:xfrm>
            <a:off x="926325" y="5449543"/>
            <a:ext cx="3185700" cy="585000"/>
          </a:xfrm>
          <a:prstGeom prst="rect">
            <a:avLst/>
          </a:prstGeom>
          <a:noFill/>
          <a:ln>
            <a:noFill/>
          </a:ln>
        </p:spPr>
        <p:txBody>
          <a:bodyPr anchorCtr="0" anchor="t" bIns="0" lIns="0" spcFirstLastPara="1" rIns="0" wrap="square" tIns="0">
            <a:noAutofit/>
          </a:bodyPr>
          <a:lstStyle/>
          <a:p>
            <a:pPr indent="0" lvl="0" marL="0" marR="0" rtl="0" algn="r">
              <a:lnSpc>
                <a:spcPct val="160000"/>
              </a:lnSpc>
              <a:spcBef>
                <a:spcPts val="0"/>
              </a:spcBef>
              <a:spcAft>
                <a:spcPts val="0"/>
              </a:spcAft>
              <a:buClr>
                <a:srgbClr val="002060"/>
              </a:buClr>
              <a:buSzPts val="1427"/>
              <a:buFont typeface="Inter"/>
              <a:buNone/>
            </a:pPr>
            <a:r>
              <a:rPr i="0" lang="en-US" sz="1700" u="none" cap="none" strike="noStrike">
                <a:solidFill>
                  <a:srgbClr val="002060"/>
                </a:solidFill>
              </a:rPr>
              <a:t>Learns from events to strengthen future response</a:t>
            </a:r>
            <a:endParaRPr i="0" sz="1700" u="none" cap="none" strike="noStrike"/>
          </a:p>
        </p:txBody>
      </p:sp>
      <p:pic>
        <p:nvPicPr>
          <p:cNvPr descr="preencoded.png" id="375" name="Google Shape;375;g394c34ae405_0_156"/>
          <p:cNvPicPr preferRelativeResize="0"/>
          <p:nvPr/>
        </p:nvPicPr>
        <p:blipFill rotWithShape="1">
          <a:blip r:embed="rId9">
            <a:alphaModFix/>
          </a:blip>
          <a:srcRect b="0" l="0" r="0" t="0"/>
          <a:stretch/>
        </p:blipFill>
        <p:spPr>
          <a:xfrm>
            <a:off x="4386522" y="2681087"/>
            <a:ext cx="3726336" cy="3726336"/>
          </a:xfrm>
          <a:prstGeom prst="rect">
            <a:avLst/>
          </a:prstGeom>
          <a:noFill/>
          <a:ln>
            <a:noFill/>
          </a:ln>
        </p:spPr>
      </p:pic>
      <p:pic>
        <p:nvPicPr>
          <p:cNvPr descr="preencoded.png" id="376" name="Google Shape;376;g394c34ae405_0_156"/>
          <p:cNvPicPr preferRelativeResize="0"/>
          <p:nvPr/>
        </p:nvPicPr>
        <p:blipFill rotWithShape="1">
          <a:blip r:embed="rId10">
            <a:alphaModFix/>
          </a:blip>
          <a:srcRect b="0" l="0" r="0" t="0"/>
          <a:stretch/>
        </p:blipFill>
        <p:spPr>
          <a:xfrm>
            <a:off x="5045755" y="5123128"/>
            <a:ext cx="273613" cy="3420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394c34ae405_0_18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83" name="Google Shape;383;g394c34ae405_0_18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84" name="Google Shape;384;g394c34ae405_0_180"/>
          <p:cNvSpPr/>
          <p:nvPr/>
        </p:nvSpPr>
        <p:spPr>
          <a:xfrm>
            <a:off x="812450" y="711200"/>
            <a:ext cx="11072100" cy="569700"/>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rgbClr val="D1282E"/>
              </a:buClr>
              <a:buSzPts val="3581"/>
              <a:buFont typeface="Nunito Sans"/>
              <a:buNone/>
            </a:pPr>
            <a:r>
              <a:rPr i="0" lang="en-US" sz="3600" u="none" cap="none" strike="noStrike">
                <a:solidFill>
                  <a:srgbClr val="D1282E"/>
                </a:solidFill>
              </a:rPr>
              <a:t>Key Differences Between Resilience and Recovery</a:t>
            </a:r>
            <a:endParaRPr i="0" sz="3600" u="none" cap="none" strike="noStrike"/>
          </a:p>
        </p:txBody>
      </p:sp>
      <p:sp>
        <p:nvSpPr>
          <p:cNvPr id="385" name="Google Shape;385;g394c34ae405_0_180"/>
          <p:cNvSpPr/>
          <p:nvPr/>
        </p:nvSpPr>
        <p:spPr>
          <a:xfrm>
            <a:off x="812450" y="1645446"/>
            <a:ext cx="10906800" cy="583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16"/>
              <a:buFont typeface="Inter"/>
              <a:buNone/>
            </a:pPr>
            <a:r>
              <a:rPr i="0" lang="en-US" sz="1800" u="none" cap="none" strike="noStrike">
                <a:solidFill>
                  <a:srgbClr val="002060"/>
                </a:solidFill>
              </a:rPr>
              <a:t>Understanding the fundamental differences between resilience and recovery helps organizations make appropriate investments and design comprehensive continuity capabilities.</a:t>
            </a:r>
            <a:endParaRPr i="0" sz="1800" u="none" cap="none" strike="noStrike"/>
          </a:p>
        </p:txBody>
      </p:sp>
      <p:sp>
        <p:nvSpPr>
          <p:cNvPr id="386" name="Google Shape;386;g394c34ae405_0_180"/>
          <p:cNvSpPr/>
          <p:nvPr/>
        </p:nvSpPr>
        <p:spPr>
          <a:xfrm>
            <a:off x="812450" y="2616076"/>
            <a:ext cx="2734500" cy="341700"/>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B42827"/>
              </a:buClr>
              <a:buSzPts val="2123"/>
              <a:buFont typeface="Nunito Sans"/>
              <a:buNone/>
            </a:pPr>
            <a:r>
              <a:rPr i="0" lang="en-US" sz="1800" u="none" cap="none" strike="noStrike">
                <a:solidFill>
                  <a:srgbClr val="B42827"/>
                </a:solidFill>
              </a:rPr>
              <a:t>Proactive Resilience</a:t>
            </a:r>
            <a:endParaRPr i="0" sz="1800" u="none" cap="none" strike="noStrike"/>
          </a:p>
        </p:txBody>
      </p:sp>
      <p:sp>
        <p:nvSpPr>
          <p:cNvPr id="387" name="Google Shape;387;g394c34ae405_0_180"/>
          <p:cNvSpPr/>
          <p:nvPr/>
        </p:nvSpPr>
        <p:spPr>
          <a:xfrm>
            <a:off x="812450" y="3162862"/>
            <a:ext cx="410100" cy="410100"/>
          </a:xfrm>
          <a:prstGeom prst="roundRect">
            <a:avLst>
              <a:gd fmla="val 18667" name="adj"/>
            </a:avLst>
          </a:prstGeom>
          <a:solidFill>
            <a:srgbClr val="F6D5D5"/>
          </a:solidFill>
          <a:ln cap="flat" cmpd="sng" w="7925">
            <a:solidFill>
              <a:srgbClr val="DCBBBB"/>
            </a:solidFill>
            <a:prstDash val="solid"/>
            <a:round/>
            <a:headEnd len="sm" w="sm" type="none"/>
            <a:tailEnd len="sm" w="sm" type="none"/>
          </a:ln>
        </p:spPr>
        <p:txBody>
          <a:bodyPr anchorCtr="0" anchor="ctr" bIns="76125" lIns="76125" spcFirstLastPara="1" rIns="76125" wrap="square" tIns="76125">
            <a:noAutofit/>
          </a:bodyPr>
          <a:lstStyle/>
          <a:p>
            <a:pPr indent="0" lvl="0" marL="0" rtl="0" algn="l">
              <a:spcBef>
                <a:spcPts val="0"/>
              </a:spcBef>
              <a:spcAft>
                <a:spcPts val="0"/>
              </a:spcAft>
              <a:buNone/>
            </a:pPr>
            <a:r>
              <a:t/>
            </a:r>
            <a:endParaRPr sz="1800"/>
          </a:p>
        </p:txBody>
      </p:sp>
      <p:sp>
        <p:nvSpPr>
          <p:cNvPr id="388" name="Google Shape;388;g394c34ae405_0_180"/>
          <p:cNvSpPr/>
          <p:nvPr/>
        </p:nvSpPr>
        <p:spPr>
          <a:xfrm>
            <a:off x="1404844" y="3225521"/>
            <a:ext cx="2278500" cy="2847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790"/>
              <a:buFont typeface="Nunito Sans"/>
              <a:buNone/>
            </a:pPr>
            <a:r>
              <a:rPr i="0" lang="en-US" sz="1800" u="none" cap="none" strike="noStrike">
                <a:solidFill>
                  <a:srgbClr val="002060"/>
                </a:solidFill>
              </a:rPr>
              <a:t>Prevention First</a:t>
            </a:r>
            <a:endParaRPr i="0" sz="1800" u="none" cap="none" strike="noStrike"/>
          </a:p>
        </p:txBody>
      </p:sp>
      <p:sp>
        <p:nvSpPr>
          <p:cNvPr id="389" name="Google Shape;389;g394c34ae405_0_180"/>
          <p:cNvSpPr/>
          <p:nvPr/>
        </p:nvSpPr>
        <p:spPr>
          <a:xfrm>
            <a:off x="1404844" y="3692495"/>
            <a:ext cx="4638900" cy="291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16"/>
              <a:buFont typeface="Inter"/>
              <a:buNone/>
            </a:pPr>
            <a:r>
              <a:rPr i="0" lang="en-US" sz="1800" u="none" cap="none" strike="noStrike">
                <a:solidFill>
                  <a:srgbClr val="002060"/>
                </a:solidFill>
              </a:rPr>
              <a:t>Build strong defenses; monitor continuously.</a:t>
            </a:r>
            <a:endParaRPr i="0" sz="1800" u="none" cap="none" strike="noStrike"/>
          </a:p>
        </p:txBody>
      </p:sp>
      <p:sp>
        <p:nvSpPr>
          <p:cNvPr id="390" name="Google Shape;390;g394c34ae405_0_180"/>
          <p:cNvSpPr/>
          <p:nvPr/>
        </p:nvSpPr>
        <p:spPr>
          <a:xfrm>
            <a:off x="812450" y="4348736"/>
            <a:ext cx="410100" cy="410100"/>
          </a:xfrm>
          <a:prstGeom prst="roundRect">
            <a:avLst>
              <a:gd fmla="val 18667" name="adj"/>
            </a:avLst>
          </a:prstGeom>
          <a:solidFill>
            <a:srgbClr val="F6D5D5"/>
          </a:solidFill>
          <a:ln cap="flat" cmpd="sng" w="7925">
            <a:solidFill>
              <a:srgbClr val="DCBBBB"/>
            </a:solidFill>
            <a:prstDash val="solid"/>
            <a:round/>
            <a:headEnd len="sm" w="sm" type="none"/>
            <a:tailEnd len="sm" w="sm" type="none"/>
          </a:ln>
        </p:spPr>
        <p:txBody>
          <a:bodyPr anchorCtr="0" anchor="ctr" bIns="76125" lIns="76125" spcFirstLastPara="1" rIns="76125" wrap="square" tIns="76125">
            <a:noAutofit/>
          </a:bodyPr>
          <a:lstStyle/>
          <a:p>
            <a:pPr indent="0" lvl="0" marL="0" rtl="0" algn="l">
              <a:spcBef>
                <a:spcPts val="0"/>
              </a:spcBef>
              <a:spcAft>
                <a:spcPts val="0"/>
              </a:spcAft>
              <a:buNone/>
            </a:pPr>
            <a:r>
              <a:t/>
            </a:r>
            <a:endParaRPr sz="1800"/>
          </a:p>
        </p:txBody>
      </p:sp>
      <p:sp>
        <p:nvSpPr>
          <p:cNvPr id="391" name="Google Shape;391;g394c34ae405_0_180"/>
          <p:cNvSpPr/>
          <p:nvPr/>
        </p:nvSpPr>
        <p:spPr>
          <a:xfrm>
            <a:off x="1404844" y="4411396"/>
            <a:ext cx="2278500" cy="2847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790"/>
              <a:buFont typeface="Nunito Sans"/>
              <a:buNone/>
            </a:pPr>
            <a:r>
              <a:rPr i="0" lang="en-US" sz="1800" u="none" cap="none" strike="noStrike">
                <a:solidFill>
                  <a:srgbClr val="002060"/>
                </a:solidFill>
              </a:rPr>
              <a:t>Continuous Capability</a:t>
            </a:r>
            <a:endParaRPr i="0" sz="1800" u="none" cap="none" strike="noStrike"/>
          </a:p>
        </p:txBody>
      </p:sp>
      <p:sp>
        <p:nvSpPr>
          <p:cNvPr id="392" name="Google Shape;392;g394c34ae405_0_180"/>
          <p:cNvSpPr/>
          <p:nvPr/>
        </p:nvSpPr>
        <p:spPr>
          <a:xfrm>
            <a:off x="1404844" y="4878369"/>
            <a:ext cx="4638900" cy="291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16"/>
              <a:buFont typeface="Inter"/>
              <a:buNone/>
            </a:pPr>
            <a:r>
              <a:rPr i="0" lang="en-US" sz="1800" u="none" cap="none" strike="noStrike">
                <a:solidFill>
                  <a:srgbClr val="002060"/>
                </a:solidFill>
              </a:rPr>
              <a:t>Maintain operations during disruptions.</a:t>
            </a:r>
            <a:endParaRPr i="0" sz="1800" u="none" cap="none" strike="noStrike"/>
          </a:p>
        </p:txBody>
      </p:sp>
      <p:sp>
        <p:nvSpPr>
          <p:cNvPr id="393" name="Google Shape;393;g394c34ae405_0_180"/>
          <p:cNvSpPr/>
          <p:nvPr/>
        </p:nvSpPr>
        <p:spPr>
          <a:xfrm>
            <a:off x="812450" y="5534610"/>
            <a:ext cx="410100" cy="410100"/>
          </a:xfrm>
          <a:prstGeom prst="roundRect">
            <a:avLst>
              <a:gd fmla="val 18667" name="adj"/>
            </a:avLst>
          </a:prstGeom>
          <a:solidFill>
            <a:srgbClr val="F6D5D5"/>
          </a:solidFill>
          <a:ln cap="flat" cmpd="sng" w="7925">
            <a:solidFill>
              <a:srgbClr val="DCBBBB"/>
            </a:solidFill>
            <a:prstDash val="solid"/>
            <a:round/>
            <a:headEnd len="sm" w="sm" type="none"/>
            <a:tailEnd len="sm" w="sm" type="none"/>
          </a:ln>
        </p:spPr>
        <p:txBody>
          <a:bodyPr anchorCtr="0" anchor="ctr" bIns="76125" lIns="76125" spcFirstLastPara="1" rIns="76125" wrap="square" tIns="76125">
            <a:noAutofit/>
          </a:bodyPr>
          <a:lstStyle/>
          <a:p>
            <a:pPr indent="0" lvl="0" marL="0" rtl="0" algn="l">
              <a:spcBef>
                <a:spcPts val="0"/>
              </a:spcBef>
              <a:spcAft>
                <a:spcPts val="0"/>
              </a:spcAft>
              <a:buNone/>
            </a:pPr>
            <a:r>
              <a:t/>
            </a:r>
            <a:endParaRPr sz="1800"/>
          </a:p>
        </p:txBody>
      </p:sp>
      <p:sp>
        <p:nvSpPr>
          <p:cNvPr id="394" name="Google Shape;394;g394c34ae405_0_180"/>
          <p:cNvSpPr/>
          <p:nvPr/>
        </p:nvSpPr>
        <p:spPr>
          <a:xfrm>
            <a:off x="1404844" y="5597270"/>
            <a:ext cx="2278500" cy="2847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790"/>
              <a:buFont typeface="Nunito Sans"/>
              <a:buNone/>
            </a:pPr>
            <a:r>
              <a:rPr i="0" lang="en-US" sz="1800" u="none" cap="none" strike="noStrike">
                <a:solidFill>
                  <a:srgbClr val="002060"/>
                </a:solidFill>
              </a:rPr>
              <a:t>Adaptive Response</a:t>
            </a:r>
            <a:endParaRPr i="0" sz="1800" u="none" cap="none" strike="noStrike"/>
          </a:p>
        </p:txBody>
      </p:sp>
      <p:sp>
        <p:nvSpPr>
          <p:cNvPr id="395" name="Google Shape;395;g394c34ae405_0_180"/>
          <p:cNvSpPr/>
          <p:nvPr/>
        </p:nvSpPr>
        <p:spPr>
          <a:xfrm>
            <a:off x="1404844" y="6064243"/>
            <a:ext cx="4638900" cy="291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16"/>
              <a:buFont typeface="Inter"/>
              <a:buNone/>
            </a:pPr>
            <a:r>
              <a:rPr i="0" lang="en-US" sz="1800" u="none" cap="none" strike="noStrike">
                <a:solidFill>
                  <a:srgbClr val="002060"/>
                </a:solidFill>
              </a:rPr>
              <a:t>Adjust rapidly to evolving threats.</a:t>
            </a:r>
            <a:endParaRPr i="0" sz="1800" u="none" cap="none" strike="noStrike"/>
          </a:p>
        </p:txBody>
      </p:sp>
      <p:sp>
        <p:nvSpPr>
          <p:cNvPr id="396" name="Google Shape;396;g394c34ae405_0_180"/>
          <p:cNvSpPr/>
          <p:nvPr/>
        </p:nvSpPr>
        <p:spPr>
          <a:xfrm>
            <a:off x="6494667" y="2616076"/>
            <a:ext cx="2734500" cy="341700"/>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D1282E"/>
              </a:buClr>
              <a:buSzPts val="2123"/>
              <a:buFont typeface="Nunito Sans"/>
              <a:buNone/>
            </a:pPr>
            <a:r>
              <a:rPr i="0" lang="en-US" sz="1800" u="none" cap="none" strike="noStrike">
                <a:solidFill>
                  <a:srgbClr val="D1282E"/>
                </a:solidFill>
              </a:rPr>
              <a:t>Reactive Recovery</a:t>
            </a:r>
            <a:endParaRPr i="0" sz="1800" u="none" cap="none" strike="noStrike"/>
          </a:p>
        </p:txBody>
      </p:sp>
      <p:sp>
        <p:nvSpPr>
          <p:cNvPr id="397" name="Google Shape;397;g394c34ae405_0_180"/>
          <p:cNvSpPr/>
          <p:nvPr/>
        </p:nvSpPr>
        <p:spPr>
          <a:xfrm>
            <a:off x="6494667" y="3162862"/>
            <a:ext cx="410100" cy="410100"/>
          </a:xfrm>
          <a:prstGeom prst="roundRect">
            <a:avLst>
              <a:gd fmla="val 18667" name="adj"/>
            </a:avLst>
          </a:prstGeom>
          <a:solidFill>
            <a:srgbClr val="F6D5D5"/>
          </a:solidFill>
          <a:ln cap="flat" cmpd="sng" w="7925">
            <a:solidFill>
              <a:srgbClr val="DCBBBB"/>
            </a:solidFill>
            <a:prstDash val="solid"/>
            <a:round/>
            <a:headEnd len="sm" w="sm" type="none"/>
            <a:tailEnd len="sm" w="sm" type="none"/>
          </a:ln>
        </p:spPr>
        <p:txBody>
          <a:bodyPr anchorCtr="0" anchor="ctr" bIns="76125" lIns="76125" spcFirstLastPara="1" rIns="76125" wrap="square" tIns="76125">
            <a:noAutofit/>
          </a:bodyPr>
          <a:lstStyle/>
          <a:p>
            <a:pPr indent="0" lvl="0" marL="0" rtl="0" algn="l">
              <a:spcBef>
                <a:spcPts val="0"/>
              </a:spcBef>
              <a:spcAft>
                <a:spcPts val="0"/>
              </a:spcAft>
              <a:buNone/>
            </a:pPr>
            <a:r>
              <a:t/>
            </a:r>
            <a:endParaRPr sz="1800"/>
          </a:p>
        </p:txBody>
      </p:sp>
      <p:sp>
        <p:nvSpPr>
          <p:cNvPr id="398" name="Google Shape;398;g394c34ae405_0_180"/>
          <p:cNvSpPr/>
          <p:nvPr/>
        </p:nvSpPr>
        <p:spPr>
          <a:xfrm>
            <a:off x="7087061" y="3225521"/>
            <a:ext cx="2278500" cy="2847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790"/>
              <a:buFont typeface="Nunito Sans"/>
              <a:buNone/>
            </a:pPr>
            <a:r>
              <a:rPr i="0" lang="en-US" sz="1800" u="none" cap="none" strike="noStrike">
                <a:solidFill>
                  <a:srgbClr val="002060"/>
                </a:solidFill>
              </a:rPr>
              <a:t>Post-Incident Focus</a:t>
            </a:r>
            <a:endParaRPr i="0" sz="1800" u="none" cap="none" strike="noStrike"/>
          </a:p>
        </p:txBody>
      </p:sp>
      <p:sp>
        <p:nvSpPr>
          <p:cNvPr id="399" name="Google Shape;399;g394c34ae405_0_180"/>
          <p:cNvSpPr/>
          <p:nvPr/>
        </p:nvSpPr>
        <p:spPr>
          <a:xfrm>
            <a:off x="7087061" y="3692495"/>
            <a:ext cx="4638900" cy="291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16"/>
              <a:buFont typeface="Inter"/>
              <a:buNone/>
            </a:pPr>
            <a:r>
              <a:rPr i="0" lang="en-US" sz="1800" u="none" cap="none" strike="noStrike">
                <a:solidFill>
                  <a:srgbClr val="002060"/>
                </a:solidFill>
              </a:rPr>
              <a:t>Activate after disruption, follow procedures.</a:t>
            </a:r>
            <a:endParaRPr i="0" sz="1800" u="none" cap="none" strike="noStrike"/>
          </a:p>
        </p:txBody>
      </p:sp>
      <p:sp>
        <p:nvSpPr>
          <p:cNvPr id="400" name="Google Shape;400;g394c34ae405_0_180"/>
          <p:cNvSpPr/>
          <p:nvPr/>
        </p:nvSpPr>
        <p:spPr>
          <a:xfrm>
            <a:off x="6494667" y="4348736"/>
            <a:ext cx="410100" cy="410100"/>
          </a:xfrm>
          <a:prstGeom prst="roundRect">
            <a:avLst>
              <a:gd fmla="val 18667" name="adj"/>
            </a:avLst>
          </a:prstGeom>
          <a:solidFill>
            <a:srgbClr val="F6D5D5"/>
          </a:solidFill>
          <a:ln cap="flat" cmpd="sng" w="7925">
            <a:solidFill>
              <a:srgbClr val="DCBBBB"/>
            </a:solidFill>
            <a:prstDash val="solid"/>
            <a:round/>
            <a:headEnd len="sm" w="sm" type="none"/>
            <a:tailEnd len="sm" w="sm" type="none"/>
          </a:ln>
        </p:spPr>
        <p:txBody>
          <a:bodyPr anchorCtr="0" anchor="ctr" bIns="76125" lIns="76125" spcFirstLastPara="1" rIns="76125" wrap="square" tIns="76125">
            <a:noAutofit/>
          </a:bodyPr>
          <a:lstStyle/>
          <a:p>
            <a:pPr indent="0" lvl="0" marL="0" rtl="0" algn="l">
              <a:spcBef>
                <a:spcPts val="0"/>
              </a:spcBef>
              <a:spcAft>
                <a:spcPts val="0"/>
              </a:spcAft>
              <a:buNone/>
            </a:pPr>
            <a:r>
              <a:t/>
            </a:r>
            <a:endParaRPr sz="1800"/>
          </a:p>
        </p:txBody>
      </p:sp>
      <p:sp>
        <p:nvSpPr>
          <p:cNvPr id="401" name="Google Shape;401;g394c34ae405_0_180"/>
          <p:cNvSpPr/>
          <p:nvPr/>
        </p:nvSpPr>
        <p:spPr>
          <a:xfrm>
            <a:off x="7087045" y="4411400"/>
            <a:ext cx="3482400" cy="2847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790"/>
              <a:buFont typeface="Nunito Sans"/>
              <a:buNone/>
            </a:pPr>
            <a:r>
              <a:rPr i="0" lang="en-US" sz="1800" u="none" cap="none" strike="noStrike">
                <a:solidFill>
                  <a:srgbClr val="002060"/>
                </a:solidFill>
              </a:rPr>
              <a:t>Systematic Restoration</a:t>
            </a:r>
            <a:endParaRPr i="0" sz="1800" u="none" cap="none" strike="noStrike"/>
          </a:p>
        </p:txBody>
      </p:sp>
      <p:sp>
        <p:nvSpPr>
          <p:cNvPr id="402" name="Google Shape;402;g394c34ae405_0_180"/>
          <p:cNvSpPr/>
          <p:nvPr/>
        </p:nvSpPr>
        <p:spPr>
          <a:xfrm>
            <a:off x="7087061" y="4878369"/>
            <a:ext cx="4638900" cy="291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16"/>
              <a:buFont typeface="Inter"/>
              <a:buNone/>
            </a:pPr>
            <a:r>
              <a:rPr i="0" lang="en-US" sz="1800" u="none" cap="none" strike="noStrike">
                <a:solidFill>
                  <a:srgbClr val="002060"/>
                </a:solidFill>
              </a:rPr>
              <a:t>Restore systems to baseline state.</a:t>
            </a:r>
            <a:endParaRPr i="0" sz="1800" u="none" cap="none" strike="noStrike"/>
          </a:p>
        </p:txBody>
      </p:sp>
      <p:sp>
        <p:nvSpPr>
          <p:cNvPr id="403" name="Google Shape;403;g394c34ae405_0_180"/>
          <p:cNvSpPr/>
          <p:nvPr/>
        </p:nvSpPr>
        <p:spPr>
          <a:xfrm>
            <a:off x="6494667" y="5534610"/>
            <a:ext cx="410100" cy="410100"/>
          </a:xfrm>
          <a:prstGeom prst="roundRect">
            <a:avLst>
              <a:gd fmla="val 18667" name="adj"/>
            </a:avLst>
          </a:prstGeom>
          <a:solidFill>
            <a:srgbClr val="F6D5D5"/>
          </a:solidFill>
          <a:ln cap="flat" cmpd="sng" w="7925">
            <a:solidFill>
              <a:srgbClr val="DCBBBB"/>
            </a:solidFill>
            <a:prstDash val="solid"/>
            <a:round/>
            <a:headEnd len="sm" w="sm" type="none"/>
            <a:tailEnd len="sm" w="sm" type="none"/>
          </a:ln>
        </p:spPr>
        <p:txBody>
          <a:bodyPr anchorCtr="0" anchor="ctr" bIns="76125" lIns="76125" spcFirstLastPara="1" rIns="76125" wrap="square" tIns="76125">
            <a:noAutofit/>
          </a:bodyPr>
          <a:lstStyle/>
          <a:p>
            <a:pPr indent="0" lvl="0" marL="0" rtl="0" algn="l">
              <a:spcBef>
                <a:spcPts val="0"/>
              </a:spcBef>
              <a:spcAft>
                <a:spcPts val="0"/>
              </a:spcAft>
              <a:buNone/>
            </a:pPr>
            <a:r>
              <a:t/>
            </a:r>
            <a:endParaRPr sz="1800"/>
          </a:p>
        </p:txBody>
      </p:sp>
      <p:sp>
        <p:nvSpPr>
          <p:cNvPr id="404" name="Google Shape;404;g394c34ae405_0_180"/>
          <p:cNvSpPr/>
          <p:nvPr/>
        </p:nvSpPr>
        <p:spPr>
          <a:xfrm>
            <a:off x="7087061" y="5597270"/>
            <a:ext cx="2402100" cy="2847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790"/>
              <a:buFont typeface="Nunito Sans"/>
              <a:buNone/>
            </a:pPr>
            <a:r>
              <a:rPr i="0" lang="en-US" sz="1800" u="none" cap="none" strike="noStrike">
                <a:solidFill>
                  <a:srgbClr val="002060"/>
                </a:solidFill>
              </a:rPr>
              <a:t>Time-Bound Objectives</a:t>
            </a:r>
            <a:endParaRPr i="0" sz="1800" u="none" cap="none" strike="noStrike"/>
          </a:p>
        </p:txBody>
      </p:sp>
      <p:sp>
        <p:nvSpPr>
          <p:cNvPr id="405" name="Google Shape;405;g394c34ae405_0_180"/>
          <p:cNvSpPr/>
          <p:nvPr/>
        </p:nvSpPr>
        <p:spPr>
          <a:xfrm>
            <a:off x="7087061" y="6064243"/>
            <a:ext cx="4638900" cy="291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16"/>
              <a:buFont typeface="Inter"/>
              <a:buNone/>
            </a:pPr>
            <a:r>
              <a:rPr i="0" lang="en-US" sz="1800" u="none" cap="none" strike="noStrike">
                <a:solidFill>
                  <a:srgbClr val="002060"/>
                </a:solidFill>
              </a:rPr>
              <a:t>Minimize impact with RTO/RPO.</a:t>
            </a:r>
            <a:endParaRPr i="0" sz="1800"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394c34ae405_0_20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12" name="Google Shape;412;g394c34ae405_0_20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13" name="Google Shape;413;g394c34ae405_0_208"/>
          <p:cNvSpPr/>
          <p:nvPr/>
        </p:nvSpPr>
        <p:spPr>
          <a:xfrm>
            <a:off x="680548" y="507523"/>
            <a:ext cx="4842000" cy="605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00"/>
              <a:buFont typeface="Nunito Sans"/>
              <a:buNone/>
            </a:pPr>
            <a:r>
              <a:rPr i="0" lang="en-US" sz="3600" u="none" cap="none" strike="noStrike">
                <a:solidFill>
                  <a:srgbClr val="D1282E"/>
                </a:solidFill>
              </a:rPr>
              <a:t>Why Both Matter</a:t>
            </a:r>
            <a:endParaRPr i="0" sz="3600" u="none" cap="none" strike="noStrike"/>
          </a:p>
        </p:txBody>
      </p:sp>
      <p:sp>
        <p:nvSpPr>
          <p:cNvPr id="414" name="Google Shape;414;g394c34ae405_0_208"/>
          <p:cNvSpPr/>
          <p:nvPr/>
        </p:nvSpPr>
        <p:spPr>
          <a:xfrm>
            <a:off x="680548" y="1577442"/>
            <a:ext cx="7654200" cy="123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4"/>
              <a:buFont typeface="Inter"/>
              <a:buNone/>
            </a:pPr>
            <a:r>
              <a:rPr i="0" lang="en-US" sz="1500" u="none" cap="none" strike="noStrike">
                <a:solidFill>
                  <a:srgbClr val="002060"/>
                </a:solidFill>
              </a:rPr>
              <a:t>Both resilience and recovery are essential components of a comprehensive business continuity strategy. Resilience minimizes the depth and duration of disruptions, while recovery ensures systematic restoration when disruptions occur. Organizations need both to protect their operations effectively.</a:t>
            </a:r>
            <a:endParaRPr i="0" sz="1500" u="none" cap="none" strike="noStrike"/>
          </a:p>
        </p:txBody>
      </p:sp>
      <p:sp>
        <p:nvSpPr>
          <p:cNvPr id="415" name="Google Shape;415;g394c34ae405_0_208"/>
          <p:cNvSpPr/>
          <p:nvPr/>
        </p:nvSpPr>
        <p:spPr>
          <a:xfrm>
            <a:off x="680548" y="2991189"/>
            <a:ext cx="7654200" cy="309900"/>
          </a:xfrm>
          <a:prstGeom prst="rect">
            <a:avLst/>
          </a:prstGeom>
          <a:noFill/>
          <a:ln>
            <a:noFill/>
          </a:ln>
        </p:spPr>
        <p:txBody>
          <a:bodyPr anchorCtr="0" anchor="t" bIns="0" lIns="0" spcFirstLastPara="1" rIns="0" wrap="square" tIns="0">
            <a:noAutofit/>
          </a:bodyPr>
          <a:lstStyle/>
          <a:p>
            <a:pPr indent="-293156" lvl="0" marL="292793" marR="0" rtl="0" algn="l">
              <a:lnSpc>
                <a:spcPct val="162857"/>
              </a:lnSpc>
              <a:spcBef>
                <a:spcPts val="0"/>
              </a:spcBef>
              <a:spcAft>
                <a:spcPts val="0"/>
              </a:spcAft>
              <a:buClr>
                <a:srgbClr val="002060"/>
              </a:buClr>
              <a:buSzPts val="1500"/>
              <a:buChar char="•"/>
            </a:pPr>
            <a:r>
              <a:rPr i="0" lang="en-US" sz="1500" u="none" cap="none" strike="noStrike">
                <a:solidFill>
                  <a:srgbClr val="002060"/>
                </a:solidFill>
              </a:rPr>
              <a:t>Resilience reduces the severity and scope of initial impact</a:t>
            </a:r>
            <a:endParaRPr i="0" sz="1500" u="none" cap="none" strike="noStrike"/>
          </a:p>
        </p:txBody>
      </p:sp>
      <p:sp>
        <p:nvSpPr>
          <p:cNvPr id="416" name="Google Shape;416;g394c34ae405_0_208"/>
          <p:cNvSpPr/>
          <p:nvPr/>
        </p:nvSpPr>
        <p:spPr>
          <a:xfrm>
            <a:off x="680548" y="3368772"/>
            <a:ext cx="7654200" cy="309900"/>
          </a:xfrm>
          <a:prstGeom prst="rect">
            <a:avLst/>
          </a:prstGeom>
          <a:noFill/>
          <a:ln>
            <a:noFill/>
          </a:ln>
        </p:spPr>
        <p:txBody>
          <a:bodyPr anchorCtr="0" anchor="t" bIns="0" lIns="0" spcFirstLastPara="1" rIns="0" wrap="square" tIns="0">
            <a:noAutofit/>
          </a:bodyPr>
          <a:lstStyle/>
          <a:p>
            <a:pPr indent="-293156" lvl="0" marL="292793" marR="0" rtl="0" algn="l">
              <a:lnSpc>
                <a:spcPct val="162857"/>
              </a:lnSpc>
              <a:spcBef>
                <a:spcPts val="0"/>
              </a:spcBef>
              <a:spcAft>
                <a:spcPts val="0"/>
              </a:spcAft>
              <a:buClr>
                <a:srgbClr val="002060"/>
              </a:buClr>
              <a:buSzPts val="1500"/>
              <a:buChar char="•"/>
            </a:pPr>
            <a:r>
              <a:rPr i="0" lang="en-US" sz="1500" u="none" cap="none" strike="noStrike">
                <a:solidFill>
                  <a:srgbClr val="002060"/>
                </a:solidFill>
              </a:rPr>
              <a:t>Recovery provides structured path back to normal operations</a:t>
            </a:r>
            <a:endParaRPr i="0" sz="1500" u="none" cap="none" strike="noStrike"/>
          </a:p>
        </p:txBody>
      </p:sp>
      <p:sp>
        <p:nvSpPr>
          <p:cNvPr id="417" name="Google Shape;417;g394c34ae405_0_208"/>
          <p:cNvSpPr/>
          <p:nvPr/>
        </p:nvSpPr>
        <p:spPr>
          <a:xfrm>
            <a:off x="680548" y="3746354"/>
            <a:ext cx="7654200" cy="309900"/>
          </a:xfrm>
          <a:prstGeom prst="rect">
            <a:avLst/>
          </a:prstGeom>
          <a:noFill/>
          <a:ln>
            <a:noFill/>
          </a:ln>
        </p:spPr>
        <p:txBody>
          <a:bodyPr anchorCtr="0" anchor="t" bIns="0" lIns="0" spcFirstLastPara="1" rIns="0" wrap="square" tIns="0">
            <a:noAutofit/>
          </a:bodyPr>
          <a:lstStyle/>
          <a:p>
            <a:pPr indent="-293156" lvl="0" marL="292793" marR="0" rtl="0" algn="l">
              <a:lnSpc>
                <a:spcPct val="162857"/>
              </a:lnSpc>
              <a:spcBef>
                <a:spcPts val="0"/>
              </a:spcBef>
              <a:spcAft>
                <a:spcPts val="0"/>
              </a:spcAft>
              <a:buClr>
                <a:srgbClr val="002060"/>
              </a:buClr>
              <a:buSzPts val="1500"/>
              <a:buChar char="•"/>
            </a:pPr>
            <a:r>
              <a:rPr i="0" lang="en-US" sz="1500" u="none" cap="none" strike="noStrike">
                <a:solidFill>
                  <a:srgbClr val="002060"/>
                </a:solidFill>
              </a:rPr>
              <a:t>Together they create layered defense against business disruption</a:t>
            </a:r>
            <a:endParaRPr i="0" sz="1500" u="none" cap="none" strike="noStrike"/>
          </a:p>
        </p:txBody>
      </p:sp>
      <p:sp>
        <p:nvSpPr>
          <p:cNvPr id="418" name="Google Shape;418;g394c34ae405_0_208"/>
          <p:cNvSpPr/>
          <p:nvPr/>
        </p:nvSpPr>
        <p:spPr>
          <a:xfrm>
            <a:off x="680548" y="4123936"/>
            <a:ext cx="7654200" cy="309900"/>
          </a:xfrm>
          <a:prstGeom prst="rect">
            <a:avLst/>
          </a:prstGeom>
          <a:noFill/>
          <a:ln>
            <a:noFill/>
          </a:ln>
        </p:spPr>
        <p:txBody>
          <a:bodyPr anchorCtr="0" anchor="t" bIns="0" lIns="0" spcFirstLastPara="1" rIns="0" wrap="square" tIns="0">
            <a:noAutofit/>
          </a:bodyPr>
          <a:lstStyle/>
          <a:p>
            <a:pPr indent="-293156" lvl="0" marL="292793" marR="0" rtl="0" algn="l">
              <a:lnSpc>
                <a:spcPct val="162857"/>
              </a:lnSpc>
              <a:spcBef>
                <a:spcPts val="0"/>
              </a:spcBef>
              <a:spcAft>
                <a:spcPts val="0"/>
              </a:spcAft>
              <a:buClr>
                <a:srgbClr val="002060"/>
              </a:buClr>
              <a:buSzPts val="1500"/>
              <a:buChar char="•"/>
            </a:pPr>
            <a:r>
              <a:rPr i="0" lang="en-US" sz="1500" u="none" cap="none" strike="noStrike">
                <a:solidFill>
                  <a:srgbClr val="002060"/>
                </a:solidFill>
              </a:rPr>
              <a:t>Complementary approaches that address different phases of incidents</a:t>
            </a:r>
            <a:endParaRPr i="0" sz="1500" u="none" cap="none" strike="noStrike"/>
          </a:p>
        </p:txBody>
      </p:sp>
      <p:sp>
        <p:nvSpPr>
          <p:cNvPr id="419" name="Google Shape;419;g394c34ae405_0_208"/>
          <p:cNvSpPr/>
          <p:nvPr/>
        </p:nvSpPr>
        <p:spPr>
          <a:xfrm>
            <a:off x="680548" y="4501518"/>
            <a:ext cx="7654200" cy="309900"/>
          </a:xfrm>
          <a:prstGeom prst="rect">
            <a:avLst/>
          </a:prstGeom>
          <a:noFill/>
          <a:ln>
            <a:noFill/>
          </a:ln>
        </p:spPr>
        <p:txBody>
          <a:bodyPr anchorCtr="0" anchor="t" bIns="0" lIns="0" spcFirstLastPara="1" rIns="0" wrap="square" tIns="0">
            <a:noAutofit/>
          </a:bodyPr>
          <a:lstStyle/>
          <a:p>
            <a:pPr indent="-293156" lvl="0" marL="292793" marR="0" rtl="0" algn="l">
              <a:lnSpc>
                <a:spcPct val="162857"/>
              </a:lnSpc>
              <a:spcBef>
                <a:spcPts val="0"/>
              </a:spcBef>
              <a:spcAft>
                <a:spcPts val="0"/>
              </a:spcAft>
              <a:buClr>
                <a:srgbClr val="002060"/>
              </a:buClr>
              <a:buSzPts val="1500"/>
              <a:buChar char="•"/>
            </a:pPr>
            <a:r>
              <a:rPr i="0" lang="en-US" sz="1500" u="none" cap="none" strike="noStrike">
                <a:solidFill>
                  <a:srgbClr val="002060"/>
                </a:solidFill>
              </a:rPr>
              <a:t>Both contribute to organizational strength and sustainability</a:t>
            </a:r>
            <a:endParaRPr i="0" sz="1500" u="none" cap="none" strike="noStrike"/>
          </a:p>
        </p:txBody>
      </p:sp>
      <p:pic>
        <p:nvPicPr>
          <p:cNvPr descr="preencoded.png" id="420" name="Google Shape;420;g394c34ae405_0_208"/>
          <p:cNvPicPr preferRelativeResize="0"/>
          <p:nvPr/>
        </p:nvPicPr>
        <p:blipFill rotWithShape="1">
          <a:blip r:embed="rId3">
            <a:alphaModFix/>
          </a:blip>
          <a:srcRect b="0" l="0" r="0" t="0"/>
          <a:stretch/>
        </p:blipFill>
        <p:spPr>
          <a:xfrm>
            <a:off x="8813610" y="1621056"/>
            <a:ext cx="3010287" cy="40137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94c34ae405_0_22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27" name="Google Shape;427;g394c34ae405_0_22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428" name="Google Shape;428;g394c34ae405_0_222"/>
          <p:cNvPicPr preferRelativeResize="0"/>
          <p:nvPr/>
        </p:nvPicPr>
        <p:blipFill rotWithShape="1">
          <a:blip r:embed="rId3">
            <a:alphaModFix/>
          </a:blip>
          <a:srcRect b="0" l="0" r="0" t="0"/>
          <a:stretch/>
        </p:blipFill>
        <p:spPr>
          <a:xfrm>
            <a:off x="6778564" y="47150"/>
            <a:ext cx="4177062" cy="6270216"/>
          </a:xfrm>
          <a:prstGeom prst="rect">
            <a:avLst/>
          </a:prstGeom>
          <a:noFill/>
          <a:ln>
            <a:noFill/>
          </a:ln>
        </p:spPr>
      </p:pic>
      <p:sp>
        <p:nvSpPr>
          <p:cNvPr id="429" name="Google Shape;429;g394c34ae405_0_222"/>
          <p:cNvSpPr/>
          <p:nvPr/>
        </p:nvSpPr>
        <p:spPr>
          <a:xfrm>
            <a:off x="398031" y="503835"/>
            <a:ext cx="5799300" cy="1038000"/>
          </a:xfrm>
          <a:prstGeom prst="rect">
            <a:avLst/>
          </a:prstGeom>
          <a:noFill/>
          <a:ln>
            <a:noFill/>
          </a:ln>
        </p:spPr>
        <p:txBody>
          <a:bodyPr anchorCtr="0" anchor="t" bIns="0" lIns="0" spcFirstLastPara="1" rIns="0" wrap="square" tIns="0">
            <a:noAutofit/>
          </a:bodyPr>
          <a:lstStyle/>
          <a:p>
            <a:pPr indent="0" lvl="0" marL="0" marR="0" rtl="0" algn="l">
              <a:lnSpc>
                <a:spcPct val="125882"/>
              </a:lnSpc>
              <a:spcBef>
                <a:spcPts val="0"/>
              </a:spcBef>
              <a:spcAft>
                <a:spcPts val="0"/>
              </a:spcAft>
              <a:buClr>
                <a:srgbClr val="D1282E"/>
              </a:buClr>
              <a:buSzPts val="3236"/>
              <a:buFont typeface="Nunito Sans"/>
              <a:buNone/>
            </a:pPr>
            <a:r>
              <a:rPr i="0" lang="en-US" sz="3235" u="none" cap="none" strike="noStrike">
                <a:solidFill>
                  <a:srgbClr val="D1282E"/>
                </a:solidFill>
              </a:rPr>
              <a:t>Organizational Mindset and Preparedness</a:t>
            </a:r>
            <a:endParaRPr i="0" sz="3235" u="none" cap="none" strike="noStrike"/>
          </a:p>
        </p:txBody>
      </p:sp>
      <p:sp>
        <p:nvSpPr>
          <p:cNvPr id="430" name="Google Shape;430;g394c34ae405_0_222"/>
          <p:cNvSpPr/>
          <p:nvPr/>
        </p:nvSpPr>
        <p:spPr>
          <a:xfrm>
            <a:off x="398031" y="1790858"/>
            <a:ext cx="5799300" cy="10629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294"/>
              <a:buFont typeface="Inter"/>
              <a:buNone/>
            </a:pPr>
            <a:r>
              <a:rPr i="0" lang="en-US" sz="1294" u="none" cap="none" strike="noStrike">
                <a:solidFill>
                  <a:srgbClr val="002060"/>
                </a:solidFill>
              </a:rPr>
              <a:t>Boards now see organizational resilience as essential for protecting value and ensuring long-term viability. The shift from reactive to proactive thinking has become a competitive necessity in today's threat environment.</a:t>
            </a:r>
            <a:endParaRPr i="0" sz="1294" u="none" cap="none" strike="noStrike"/>
          </a:p>
        </p:txBody>
      </p:sp>
      <p:sp>
        <p:nvSpPr>
          <p:cNvPr id="431" name="Google Shape;431;g394c34ae405_0_222"/>
          <p:cNvSpPr/>
          <p:nvPr/>
        </p:nvSpPr>
        <p:spPr>
          <a:xfrm>
            <a:off x="398031" y="3040443"/>
            <a:ext cx="5799300" cy="1326900"/>
          </a:xfrm>
          <a:prstGeom prst="roundRect">
            <a:avLst>
              <a:gd fmla="val 8393" name="adj"/>
            </a:avLst>
          </a:prstGeom>
          <a:solidFill>
            <a:srgbClr val="FFFFFF"/>
          </a:solidFill>
          <a:ln cap="flat" cmpd="sng" w="23200">
            <a:solidFill>
              <a:srgbClr val="DCBBBB"/>
            </a:solidFill>
            <a:prstDash val="solid"/>
            <a:round/>
            <a:headEnd len="sm" w="sm" type="none"/>
            <a:tailEnd len="sm" w="sm" type="none"/>
          </a:ln>
        </p:spPr>
        <p:txBody>
          <a:bodyPr anchorCtr="0" anchor="ctr" bIns="69600" lIns="69600" spcFirstLastPara="1" rIns="69600" wrap="square" tIns="69600">
            <a:noAutofit/>
          </a:bodyPr>
          <a:lstStyle/>
          <a:p>
            <a:pPr indent="0" lvl="0" marL="0" rtl="0" algn="l">
              <a:spcBef>
                <a:spcPts val="0"/>
              </a:spcBef>
              <a:spcAft>
                <a:spcPts val="0"/>
              </a:spcAft>
              <a:buNone/>
            </a:pPr>
            <a:r>
              <a:t/>
            </a:r>
            <a:endParaRPr/>
          </a:p>
        </p:txBody>
      </p:sp>
      <p:sp>
        <p:nvSpPr>
          <p:cNvPr id="432" name="Google Shape;432;g394c34ae405_0_222"/>
          <p:cNvSpPr/>
          <p:nvPr/>
        </p:nvSpPr>
        <p:spPr>
          <a:xfrm>
            <a:off x="374825" y="3040443"/>
            <a:ext cx="92700" cy="1326900"/>
          </a:xfrm>
          <a:prstGeom prst="roundRect">
            <a:avLst>
              <a:gd fmla="val 75148" name="adj"/>
            </a:avLst>
          </a:prstGeom>
          <a:solidFill>
            <a:srgbClr val="B42827"/>
          </a:solidFill>
          <a:ln>
            <a:noFill/>
          </a:ln>
        </p:spPr>
        <p:txBody>
          <a:bodyPr anchorCtr="0" anchor="ctr" bIns="69600" lIns="69600" spcFirstLastPara="1" rIns="69600" wrap="square" tIns="69600">
            <a:noAutofit/>
          </a:bodyPr>
          <a:lstStyle/>
          <a:p>
            <a:pPr indent="0" lvl="0" marL="0" rtl="0" algn="l">
              <a:spcBef>
                <a:spcPts val="0"/>
              </a:spcBef>
              <a:spcAft>
                <a:spcPts val="0"/>
              </a:spcAft>
              <a:buNone/>
            </a:pPr>
            <a:r>
              <a:t/>
            </a:r>
            <a:endParaRPr/>
          </a:p>
        </p:txBody>
      </p:sp>
      <p:sp>
        <p:nvSpPr>
          <p:cNvPr id="433" name="Google Shape;433;g394c34ae405_0_222"/>
          <p:cNvSpPr/>
          <p:nvPr/>
        </p:nvSpPr>
        <p:spPr>
          <a:xfrm>
            <a:off x="656921" y="3229716"/>
            <a:ext cx="2076000" cy="2595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B42827"/>
              </a:buClr>
              <a:buSzPts val="1599"/>
              <a:buFont typeface="Nunito Sans"/>
              <a:buNone/>
            </a:pPr>
            <a:r>
              <a:rPr i="0" lang="en-US" sz="1598" u="none" cap="none" strike="noStrike">
                <a:solidFill>
                  <a:srgbClr val="B42827"/>
                </a:solidFill>
              </a:rPr>
              <a:t>Cyber Threats</a:t>
            </a:r>
            <a:endParaRPr i="0" sz="1598" u="none" cap="none" strike="noStrike"/>
          </a:p>
        </p:txBody>
      </p:sp>
      <p:sp>
        <p:nvSpPr>
          <p:cNvPr id="434" name="Google Shape;434;g394c34ae405_0_222"/>
          <p:cNvSpPr/>
          <p:nvPr/>
        </p:nvSpPr>
        <p:spPr>
          <a:xfrm>
            <a:off x="656921" y="3588773"/>
            <a:ext cx="5351100" cy="265500"/>
          </a:xfrm>
          <a:prstGeom prst="rect">
            <a:avLst/>
          </a:prstGeom>
          <a:noFill/>
          <a:ln>
            <a:noFill/>
          </a:ln>
        </p:spPr>
        <p:txBody>
          <a:bodyPr anchorCtr="0" anchor="t" bIns="0" lIns="0" spcFirstLastPara="1" rIns="0" wrap="square" tIns="0">
            <a:noAutofit/>
          </a:bodyPr>
          <a:lstStyle/>
          <a:p>
            <a:pPr indent="-261065" lvl="0" marL="261066" marR="0" rtl="0" algn="l">
              <a:lnSpc>
                <a:spcPct val="158823"/>
              </a:lnSpc>
              <a:spcBef>
                <a:spcPts val="0"/>
              </a:spcBef>
              <a:spcAft>
                <a:spcPts val="0"/>
              </a:spcAft>
              <a:buClr>
                <a:srgbClr val="002060"/>
              </a:buClr>
              <a:buSzPts val="1294"/>
              <a:buChar char="•"/>
            </a:pPr>
            <a:r>
              <a:rPr i="0" lang="en-US" sz="1294" u="none" cap="none" strike="noStrike">
                <a:solidFill>
                  <a:srgbClr val="002060"/>
                </a:solidFill>
              </a:rPr>
              <a:t>High ransomware costs</a:t>
            </a:r>
            <a:endParaRPr i="0" sz="1294" u="none" cap="none" strike="noStrike"/>
          </a:p>
        </p:txBody>
      </p:sp>
      <p:sp>
        <p:nvSpPr>
          <p:cNvPr id="435" name="Google Shape;435;g394c34ae405_0_222"/>
          <p:cNvSpPr/>
          <p:nvPr/>
        </p:nvSpPr>
        <p:spPr>
          <a:xfrm>
            <a:off x="656921" y="3912568"/>
            <a:ext cx="5351100" cy="265500"/>
          </a:xfrm>
          <a:prstGeom prst="rect">
            <a:avLst/>
          </a:prstGeom>
          <a:noFill/>
          <a:ln>
            <a:noFill/>
          </a:ln>
        </p:spPr>
        <p:txBody>
          <a:bodyPr anchorCtr="0" anchor="t" bIns="0" lIns="0" spcFirstLastPara="1" rIns="0" wrap="square" tIns="0">
            <a:noAutofit/>
          </a:bodyPr>
          <a:lstStyle/>
          <a:p>
            <a:pPr indent="-261065" lvl="0" marL="261066" marR="0" rtl="0" algn="l">
              <a:lnSpc>
                <a:spcPct val="158823"/>
              </a:lnSpc>
              <a:spcBef>
                <a:spcPts val="0"/>
              </a:spcBef>
              <a:spcAft>
                <a:spcPts val="0"/>
              </a:spcAft>
              <a:buClr>
                <a:srgbClr val="002060"/>
              </a:buClr>
              <a:buSzPts val="1294"/>
              <a:buChar char="•"/>
            </a:pPr>
            <a:r>
              <a:rPr i="0" lang="en-US" sz="1294" u="none" cap="none" strike="noStrike">
                <a:solidFill>
                  <a:srgbClr val="002060"/>
                </a:solidFill>
              </a:rPr>
              <a:t>Increased board liability</a:t>
            </a:r>
            <a:endParaRPr i="0" sz="1294" u="none" cap="none" strike="noStrike"/>
          </a:p>
        </p:txBody>
      </p:sp>
      <p:sp>
        <p:nvSpPr>
          <p:cNvPr id="436" name="Google Shape;436;g394c34ae405_0_222"/>
          <p:cNvSpPr/>
          <p:nvPr/>
        </p:nvSpPr>
        <p:spPr>
          <a:xfrm>
            <a:off x="398031" y="4533599"/>
            <a:ext cx="5799300" cy="1326900"/>
          </a:xfrm>
          <a:prstGeom prst="roundRect">
            <a:avLst>
              <a:gd fmla="val 8393" name="adj"/>
            </a:avLst>
          </a:prstGeom>
          <a:solidFill>
            <a:srgbClr val="FFFFFF"/>
          </a:solidFill>
          <a:ln cap="flat" cmpd="sng" w="23200">
            <a:solidFill>
              <a:srgbClr val="DCBBBB"/>
            </a:solidFill>
            <a:prstDash val="solid"/>
            <a:round/>
            <a:headEnd len="sm" w="sm" type="none"/>
            <a:tailEnd len="sm" w="sm" type="none"/>
          </a:ln>
        </p:spPr>
        <p:txBody>
          <a:bodyPr anchorCtr="0" anchor="ctr" bIns="69600" lIns="69600" spcFirstLastPara="1" rIns="69600" wrap="square" tIns="69600">
            <a:noAutofit/>
          </a:bodyPr>
          <a:lstStyle/>
          <a:p>
            <a:pPr indent="0" lvl="0" marL="0" rtl="0" algn="l">
              <a:spcBef>
                <a:spcPts val="0"/>
              </a:spcBef>
              <a:spcAft>
                <a:spcPts val="0"/>
              </a:spcAft>
              <a:buNone/>
            </a:pPr>
            <a:r>
              <a:t/>
            </a:r>
            <a:endParaRPr/>
          </a:p>
        </p:txBody>
      </p:sp>
      <p:sp>
        <p:nvSpPr>
          <p:cNvPr id="437" name="Google Shape;437;g394c34ae405_0_222"/>
          <p:cNvSpPr/>
          <p:nvPr/>
        </p:nvSpPr>
        <p:spPr>
          <a:xfrm>
            <a:off x="374825" y="4533599"/>
            <a:ext cx="92700" cy="1326900"/>
          </a:xfrm>
          <a:prstGeom prst="roundRect">
            <a:avLst>
              <a:gd fmla="val 75148" name="adj"/>
            </a:avLst>
          </a:prstGeom>
          <a:solidFill>
            <a:srgbClr val="B42827"/>
          </a:solidFill>
          <a:ln>
            <a:noFill/>
          </a:ln>
        </p:spPr>
        <p:txBody>
          <a:bodyPr anchorCtr="0" anchor="ctr" bIns="69600" lIns="69600" spcFirstLastPara="1" rIns="69600" wrap="square" tIns="69600">
            <a:noAutofit/>
          </a:bodyPr>
          <a:lstStyle/>
          <a:p>
            <a:pPr indent="0" lvl="0" marL="0" rtl="0" algn="l">
              <a:spcBef>
                <a:spcPts val="0"/>
              </a:spcBef>
              <a:spcAft>
                <a:spcPts val="0"/>
              </a:spcAft>
              <a:buNone/>
            </a:pPr>
            <a:r>
              <a:t/>
            </a:r>
            <a:endParaRPr/>
          </a:p>
        </p:txBody>
      </p:sp>
      <p:sp>
        <p:nvSpPr>
          <p:cNvPr id="438" name="Google Shape;438;g394c34ae405_0_222"/>
          <p:cNvSpPr/>
          <p:nvPr/>
        </p:nvSpPr>
        <p:spPr>
          <a:xfrm>
            <a:off x="656921" y="4722872"/>
            <a:ext cx="2206500" cy="2595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1282E"/>
              </a:buClr>
              <a:buSzPts val="1599"/>
              <a:buFont typeface="Nunito Sans"/>
              <a:buNone/>
            </a:pPr>
            <a:r>
              <a:rPr i="0" lang="en-US" sz="1598" u="none" cap="none" strike="noStrike">
                <a:solidFill>
                  <a:srgbClr val="D1282E"/>
                </a:solidFill>
              </a:rPr>
              <a:t>Operational Complexity</a:t>
            </a:r>
            <a:endParaRPr i="0" sz="1598" u="none" cap="none" strike="noStrike"/>
          </a:p>
        </p:txBody>
      </p:sp>
      <p:sp>
        <p:nvSpPr>
          <p:cNvPr id="439" name="Google Shape;439;g394c34ae405_0_222"/>
          <p:cNvSpPr/>
          <p:nvPr/>
        </p:nvSpPr>
        <p:spPr>
          <a:xfrm>
            <a:off x="656921" y="5081929"/>
            <a:ext cx="5351100" cy="265500"/>
          </a:xfrm>
          <a:prstGeom prst="rect">
            <a:avLst/>
          </a:prstGeom>
          <a:noFill/>
          <a:ln>
            <a:noFill/>
          </a:ln>
        </p:spPr>
        <p:txBody>
          <a:bodyPr anchorCtr="0" anchor="t" bIns="0" lIns="0" spcFirstLastPara="1" rIns="0" wrap="square" tIns="0">
            <a:noAutofit/>
          </a:bodyPr>
          <a:lstStyle/>
          <a:p>
            <a:pPr indent="-261065" lvl="0" marL="261066" marR="0" rtl="0" algn="l">
              <a:lnSpc>
                <a:spcPct val="158823"/>
              </a:lnSpc>
              <a:spcBef>
                <a:spcPts val="0"/>
              </a:spcBef>
              <a:spcAft>
                <a:spcPts val="0"/>
              </a:spcAft>
              <a:buClr>
                <a:srgbClr val="002060"/>
              </a:buClr>
              <a:buSzPts val="1294"/>
              <a:buChar char="•"/>
            </a:pPr>
            <a:r>
              <a:rPr i="0" lang="en-US" sz="1294" u="none" cap="none" strike="noStrike">
                <a:solidFill>
                  <a:srgbClr val="002060"/>
                </a:solidFill>
              </a:rPr>
              <a:t>Complex interdependencies</a:t>
            </a:r>
            <a:endParaRPr i="0" sz="1294" u="none" cap="none" strike="noStrike"/>
          </a:p>
        </p:txBody>
      </p:sp>
      <p:sp>
        <p:nvSpPr>
          <p:cNvPr id="440" name="Google Shape;440;g394c34ae405_0_222"/>
          <p:cNvSpPr/>
          <p:nvPr/>
        </p:nvSpPr>
        <p:spPr>
          <a:xfrm>
            <a:off x="656921" y="5405725"/>
            <a:ext cx="5351100" cy="265500"/>
          </a:xfrm>
          <a:prstGeom prst="rect">
            <a:avLst/>
          </a:prstGeom>
          <a:noFill/>
          <a:ln>
            <a:noFill/>
          </a:ln>
        </p:spPr>
        <p:txBody>
          <a:bodyPr anchorCtr="0" anchor="t" bIns="0" lIns="0" spcFirstLastPara="1" rIns="0" wrap="square" tIns="0">
            <a:noAutofit/>
          </a:bodyPr>
          <a:lstStyle/>
          <a:p>
            <a:pPr indent="-261065" lvl="0" marL="261066" marR="0" rtl="0" algn="l">
              <a:lnSpc>
                <a:spcPct val="158823"/>
              </a:lnSpc>
              <a:spcBef>
                <a:spcPts val="0"/>
              </a:spcBef>
              <a:spcAft>
                <a:spcPts val="0"/>
              </a:spcAft>
              <a:buClr>
                <a:srgbClr val="002060"/>
              </a:buClr>
              <a:buSzPts val="1294"/>
              <a:buChar char="•"/>
            </a:pPr>
            <a:r>
              <a:rPr i="0" lang="en-US" sz="1294" u="none" cap="none" strike="noStrike">
                <a:solidFill>
                  <a:srgbClr val="002060"/>
                </a:solidFill>
              </a:rPr>
              <a:t>Cascading failure risk</a:t>
            </a:r>
            <a:endParaRPr i="0" sz="1294"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394c34ae405_0_241"/>
          <p:cNvSpPr txBox="1"/>
          <p:nvPr>
            <p:ph idx="12" type="sldNum"/>
          </p:nvPr>
        </p:nvSpPr>
        <p:spPr>
          <a:xfrm rot="-5400000">
            <a:off x="11189118" y="5824571"/>
            <a:ext cx="1315800" cy="486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447" name="Google Shape;447;g394c34ae405_0_241"/>
          <p:cNvPicPr preferRelativeResize="0"/>
          <p:nvPr/>
        </p:nvPicPr>
        <p:blipFill rotWithShape="1">
          <a:blip r:embed="rId3">
            <a:alphaModFix/>
          </a:blip>
          <a:srcRect b="0" l="0" r="0" t="0"/>
          <a:stretch/>
        </p:blipFill>
        <p:spPr>
          <a:xfrm>
            <a:off x="84200" y="455975"/>
            <a:ext cx="3819600" cy="5729400"/>
          </a:xfrm>
          <a:prstGeom prst="rect">
            <a:avLst/>
          </a:prstGeom>
          <a:noFill/>
          <a:ln>
            <a:noFill/>
          </a:ln>
        </p:spPr>
      </p:pic>
      <p:sp>
        <p:nvSpPr>
          <p:cNvPr id="448" name="Google Shape;448;g394c34ae405_0_241"/>
          <p:cNvSpPr/>
          <p:nvPr/>
        </p:nvSpPr>
        <p:spPr>
          <a:xfrm>
            <a:off x="4816951" y="547027"/>
            <a:ext cx="6663000" cy="10626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D1282E"/>
              </a:buClr>
              <a:buSzPts val="3306"/>
              <a:buFont typeface="Nunito Sans"/>
              <a:buNone/>
            </a:pPr>
            <a:r>
              <a:rPr i="0" lang="en-US" sz="2962" u="none" cap="none" strike="noStrike">
                <a:solidFill>
                  <a:srgbClr val="D1282E"/>
                </a:solidFill>
              </a:rPr>
              <a:t>Real-World Example: </a:t>
            </a:r>
            <a:r>
              <a:rPr lang="en-US" sz="2962">
                <a:solidFill>
                  <a:srgbClr val="D1282E"/>
                </a:solidFill>
              </a:rPr>
              <a:t>Travel Company</a:t>
            </a:r>
            <a:r>
              <a:rPr i="0" lang="en-US" sz="2962" u="none" cap="none" strike="noStrike">
                <a:solidFill>
                  <a:srgbClr val="D1282E"/>
                </a:solidFill>
              </a:rPr>
              <a:t> BIA-Driven Recovery Prioritization</a:t>
            </a:r>
            <a:endParaRPr i="0" sz="2962" u="none" cap="none" strike="noStrike"/>
          </a:p>
        </p:txBody>
      </p:sp>
      <p:sp>
        <p:nvSpPr>
          <p:cNvPr id="449" name="Google Shape;449;g394c34ae405_0_241"/>
          <p:cNvSpPr/>
          <p:nvPr/>
        </p:nvSpPr>
        <p:spPr>
          <a:xfrm>
            <a:off x="4816951" y="1864290"/>
            <a:ext cx="6663000" cy="10881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31"/>
              <a:buFont typeface="Inter"/>
              <a:buNone/>
            </a:pPr>
            <a:r>
              <a:rPr i="0" lang="en-US" sz="1331" u="none" cap="none" strike="noStrike">
                <a:solidFill>
                  <a:srgbClr val="002060"/>
                </a:solidFill>
              </a:rPr>
              <a:t>This example demonstrates how thorough business impact analysis enables effective prioritization during major disruptions, ensuring critical customer-facing capabilities receive immediate attention while supporting systems follow in logical sequence.</a:t>
            </a:r>
            <a:endParaRPr i="0" sz="1331" u="none" cap="none" strike="noStrike"/>
          </a:p>
        </p:txBody>
      </p:sp>
      <p:sp>
        <p:nvSpPr>
          <p:cNvPr id="450" name="Google Shape;450;g394c34ae405_0_241"/>
          <p:cNvSpPr/>
          <p:nvPr/>
        </p:nvSpPr>
        <p:spPr>
          <a:xfrm>
            <a:off x="4816951" y="3143413"/>
            <a:ext cx="6663000" cy="5439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31"/>
              <a:buFont typeface="Inter"/>
              <a:buNone/>
            </a:pPr>
            <a:r>
              <a:rPr b="1" i="0" lang="en-US" sz="1331" u="none" cap="none" strike="noStrike">
                <a:solidFill>
                  <a:srgbClr val="002060"/>
                </a:solidFill>
              </a:rPr>
              <a:t>Challenge:</a:t>
            </a:r>
            <a:r>
              <a:rPr i="0" lang="en-US" sz="1331" u="none" cap="none" strike="noStrike">
                <a:solidFill>
                  <a:srgbClr val="002060"/>
                </a:solidFill>
              </a:rPr>
              <a:t> Regional data center outage affecting booking and reservation systems</a:t>
            </a:r>
            <a:endParaRPr i="0" sz="1331" u="none" cap="none" strike="noStrike"/>
          </a:p>
        </p:txBody>
      </p:sp>
      <p:sp>
        <p:nvSpPr>
          <p:cNvPr id="451" name="Google Shape;451;g394c34ae405_0_241"/>
          <p:cNvSpPr/>
          <p:nvPr/>
        </p:nvSpPr>
        <p:spPr>
          <a:xfrm>
            <a:off x="4816951" y="3746779"/>
            <a:ext cx="6663000" cy="5439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31"/>
              <a:buFont typeface="Inter"/>
              <a:buNone/>
            </a:pPr>
            <a:r>
              <a:rPr b="1" i="0" lang="en-US" sz="1331" u="none" cap="none" strike="noStrike">
                <a:solidFill>
                  <a:srgbClr val="002060"/>
                </a:solidFill>
              </a:rPr>
              <a:t>Resilience Response:</a:t>
            </a:r>
            <a:r>
              <a:rPr i="0" lang="en-US" sz="1331" u="none" cap="none" strike="noStrike">
                <a:solidFill>
                  <a:srgbClr val="002060"/>
                </a:solidFill>
              </a:rPr>
              <a:t> Geographic redundancy enabled automatic failover to secondary site</a:t>
            </a:r>
            <a:endParaRPr i="0" sz="1331" u="none" cap="none" strike="noStrike"/>
          </a:p>
        </p:txBody>
      </p:sp>
      <p:sp>
        <p:nvSpPr>
          <p:cNvPr id="452" name="Google Shape;452;g394c34ae405_0_241"/>
          <p:cNvSpPr/>
          <p:nvPr/>
        </p:nvSpPr>
        <p:spPr>
          <a:xfrm>
            <a:off x="4816951" y="4350145"/>
            <a:ext cx="6663000" cy="5439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31"/>
              <a:buFont typeface="Inter"/>
              <a:buNone/>
            </a:pPr>
            <a:r>
              <a:rPr b="1" i="0" lang="en-US" sz="1331" u="none" cap="none" strike="noStrike">
                <a:solidFill>
                  <a:srgbClr val="002060"/>
                </a:solidFill>
              </a:rPr>
              <a:t>Recovery Strategy:</a:t>
            </a:r>
            <a:r>
              <a:rPr i="0" lang="en-US" sz="1331" u="none" cap="none" strike="noStrike">
                <a:solidFill>
                  <a:srgbClr val="002060"/>
                </a:solidFill>
              </a:rPr>
              <a:t> BIA-driven priorities focused on customer booking capabilities first</a:t>
            </a:r>
            <a:endParaRPr i="0" sz="1331" u="none" cap="none" strike="noStrike"/>
          </a:p>
        </p:txBody>
      </p:sp>
      <p:sp>
        <p:nvSpPr>
          <p:cNvPr id="453" name="Google Shape;453;g394c34ae405_0_241"/>
          <p:cNvSpPr/>
          <p:nvPr/>
        </p:nvSpPr>
        <p:spPr>
          <a:xfrm>
            <a:off x="4816951" y="4953512"/>
            <a:ext cx="6663000" cy="5439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31"/>
              <a:buFont typeface="Inter"/>
              <a:buNone/>
            </a:pPr>
            <a:r>
              <a:rPr b="1" i="0" lang="en-US" sz="1331" u="none" cap="none" strike="noStrike">
                <a:solidFill>
                  <a:srgbClr val="002060"/>
                </a:solidFill>
              </a:rPr>
              <a:t>Outcome:</a:t>
            </a:r>
            <a:r>
              <a:rPr i="0" lang="en-US" sz="1331" u="none" cap="none" strike="noStrike">
                <a:solidFill>
                  <a:srgbClr val="002060"/>
                </a:solidFill>
              </a:rPr>
              <a:t> Customer-facing applications experienced zero downtime during 4-hour outage</a:t>
            </a:r>
            <a:endParaRPr i="0" sz="1331" u="none" cap="none" strike="noStrike"/>
          </a:p>
        </p:txBody>
      </p:sp>
      <p:sp>
        <p:nvSpPr>
          <p:cNvPr id="454" name="Google Shape;454;g394c34ae405_0_241"/>
          <p:cNvSpPr/>
          <p:nvPr/>
        </p:nvSpPr>
        <p:spPr>
          <a:xfrm>
            <a:off x="4816951" y="5556878"/>
            <a:ext cx="6663000" cy="2721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31"/>
              <a:buFont typeface="Inter"/>
              <a:buNone/>
            </a:pPr>
            <a:r>
              <a:rPr b="1" i="0" lang="en-US" sz="1331" u="none" cap="none" strike="noStrike">
                <a:solidFill>
                  <a:srgbClr val="002060"/>
                </a:solidFill>
              </a:rPr>
              <a:t>Lesson Learned:</a:t>
            </a:r>
            <a:r>
              <a:rPr i="0" lang="en-US" sz="1331" u="none" cap="none" strike="noStrike">
                <a:solidFill>
                  <a:srgbClr val="002060"/>
                </a:solidFill>
              </a:rPr>
              <a:t> Investment in resilient architecture paid immediate dividends</a:t>
            </a:r>
            <a:endParaRPr i="0" sz="1331" u="none" cap="none" strike="noStrike"/>
          </a:p>
        </p:txBody>
      </p:sp>
      <p:sp>
        <p:nvSpPr>
          <p:cNvPr id="455" name="Google Shape;455;g394c34ae405_0_241"/>
          <p:cNvSpPr/>
          <p:nvPr/>
        </p:nvSpPr>
        <p:spPr>
          <a:xfrm>
            <a:off x="4816951" y="5888263"/>
            <a:ext cx="6663000" cy="5439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31"/>
              <a:buFont typeface="Inter"/>
              <a:buNone/>
            </a:pPr>
            <a:r>
              <a:rPr b="1" i="0" lang="en-US" sz="1331" u="none" cap="none" strike="noStrike">
                <a:solidFill>
                  <a:srgbClr val="002060"/>
                </a:solidFill>
              </a:rPr>
              <a:t>Improvement:</a:t>
            </a:r>
            <a:r>
              <a:rPr i="0" lang="en-US" sz="1331" u="none" cap="none" strike="noStrike">
                <a:solidFill>
                  <a:srgbClr val="002060"/>
                </a:solidFill>
              </a:rPr>
              <a:t> Enhanced monitoring and failback procedures for future incidents</a:t>
            </a:r>
            <a:endParaRPr i="0" sz="1331"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94c34ae405_0_255"/>
          <p:cNvSpPr txBox="1"/>
          <p:nvPr>
            <p:ph idx="12" type="sldNum"/>
          </p:nvPr>
        </p:nvSpPr>
        <p:spPr>
          <a:xfrm rot="-5400000">
            <a:off x="11189118" y="5824571"/>
            <a:ext cx="1315800" cy="486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62" name="Google Shape;462;g394c34ae405_0_255"/>
          <p:cNvSpPr/>
          <p:nvPr/>
        </p:nvSpPr>
        <p:spPr>
          <a:xfrm>
            <a:off x="656574" y="749326"/>
            <a:ext cx="11123700" cy="12090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95"/>
              <a:buFont typeface="Nunito Sans"/>
              <a:buNone/>
            </a:pPr>
            <a:r>
              <a:rPr i="0" lang="en-US" sz="3795" u="none" cap="none" strike="noStrike">
                <a:solidFill>
                  <a:srgbClr val="D1282E"/>
                </a:solidFill>
              </a:rPr>
              <a:t>Real-World Example: </a:t>
            </a:r>
            <a:r>
              <a:rPr lang="en-US" sz="3795">
                <a:solidFill>
                  <a:srgbClr val="D1282E"/>
                </a:solidFill>
              </a:rPr>
              <a:t>Consulting Company’s</a:t>
            </a:r>
            <a:r>
              <a:rPr i="0" lang="en-US" sz="3795" u="none" cap="none" strike="noStrike">
                <a:solidFill>
                  <a:srgbClr val="D1282E"/>
                </a:solidFill>
              </a:rPr>
              <a:t> SOC2 and ISO27001 Audit Resilience</a:t>
            </a:r>
            <a:endParaRPr i="0" sz="3795" u="none" cap="none" strike="noStrike"/>
          </a:p>
        </p:txBody>
      </p:sp>
      <p:sp>
        <p:nvSpPr>
          <p:cNvPr id="463" name="Google Shape;463;g394c34ae405_0_255"/>
          <p:cNvSpPr/>
          <p:nvPr/>
        </p:nvSpPr>
        <p:spPr>
          <a:xfrm>
            <a:off x="656574" y="2345200"/>
            <a:ext cx="11123700" cy="618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i="0" lang="en-US" sz="1492" u="none" cap="none" strike="noStrike">
                <a:solidFill>
                  <a:srgbClr val="002060"/>
                </a:solidFill>
              </a:rPr>
              <a:t>This case shows how compliance-driven resilience investments create operational benefits beyond regulatory requirements, enabling organizations to maintain business operations even during intensive audit periods.</a:t>
            </a:r>
            <a:endParaRPr i="0" sz="1492" u="none" cap="none" strike="noStrike"/>
          </a:p>
        </p:txBody>
      </p:sp>
      <p:sp>
        <p:nvSpPr>
          <p:cNvPr id="464" name="Google Shape;464;g394c34ae405_0_255"/>
          <p:cNvSpPr/>
          <p:nvPr/>
        </p:nvSpPr>
        <p:spPr>
          <a:xfrm>
            <a:off x="656574" y="3181826"/>
            <a:ext cx="11123700" cy="30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Challenge:</a:t>
            </a:r>
            <a:r>
              <a:rPr i="0" lang="en-US" sz="1492" u="none" cap="none" strike="noStrike">
                <a:solidFill>
                  <a:srgbClr val="002060"/>
                </a:solidFill>
              </a:rPr>
              <a:t> Simultaneous SOC2 and ISO27001 audits during peak business period</a:t>
            </a:r>
            <a:endParaRPr i="0" sz="1492" u="none" cap="none" strike="noStrike"/>
          </a:p>
        </p:txBody>
      </p:sp>
      <p:sp>
        <p:nvSpPr>
          <p:cNvPr id="465" name="Google Shape;465;g394c34ae405_0_255"/>
          <p:cNvSpPr/>
          <p:nvPr/>
        </p:nvSpPr>
        <p:spPr>
          <a:xfrm>
            <a:off x="656574" y="3558963"/>
            <a:ext cx="11123700" cy="30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Resilience Response:</a:t>
            </a:r>
            <a:r>
              <a:rPr i="0" lang="en-US" sz="1492" u="none" cap="none" strike="noStrike">
                <a:solidFill>
                  <a:srgbClr val="002060"/>
                </a:solidFill>
              </a:rPr>
              <a:t> Documented processes and automated controls reduced audit burden</a:t>
            </a:r>
            <a:endParaRPr i="0" sz="1492" u="none" cap="none" strike="noStrike"/>
          </a:p>
        </p:txBody>
      </p:sp>
      <p:sp>
        <p:nvSpPr>
          <p:cNvPr id="466" name="Google Shape;466;g394c34ae405_0_255"/>
          <p:cNvSpPr/>
          <p:nvPr/>
        </p:nvSpPr>
        <p:spPr>
          <a:xfrm>
            <a:off x="656574" y="3936099"/>
            <a:ext cx="11123700" cy="30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Recovery Planning:</a:t>
            </a:r>
            <a:r>
              <a:rPr i="0" lang="en-US" sz="1492" u="none" cap="none" strike="noStrike">
                <a:solidFill>
                  <a:srgbClr val="002060"/>
                </a:solidFill>
              </a:rPr>
              <a:t> Incident response procedures tested and validated during audit</a:t>
            </a:r>
            <a:endParaRPr i="0" sz="1492" u="none" cap="none" strike="noStrike"/>
          </a:p>
        </p:txBody>
      </p:sp>
      <p:sp>
        <p:nvSpPr>
          <p:cNvPr id="467" name="Google Shape;467;g394c34ae405_0_255"/>
          <p:cNvSpPr/>
          <p:nvPr/>
        </p:nvSpPr>
        <p:spPr>
          <a:xfrm>
            <a:off x="656574" y="4313236"/>
            <a:ext cx="11123700" cy="30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Outcome:</a:t>
            </a:r>
            <a:r>
              <a:rPr i="0" lang="en-US" sz="1492" u="none" cap="none" strike="noStrike">
                <a:solidFill>
                  <a:srgbClr val="002060"/>
                </a:solidFill>
              </a:rPr>
              <a:t> Successfully maintained operations while passing both audit requirements</a:t>
            </a:r>
            <a:endParaRPr i="0" sz="1492" u="none" cap="none" strike="noStrike"/>
          </a:p>
        </p:txBody>
      </p:sp>
      <p:sp>
        <p:nvSpPr>
          <p:cNvPr id="468" name="Google Shape;468;g394c34ae405_0_255"/>
          <p:cNvSpPr/>
          <p:nvPr/>
        </p:nvSpPr>
        <p:spPr>
          <a:xfrm>
            <a:off x="656574" y="4690373"/>
            <a:ext cx="11123700" cy="30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Lesson Learned:</a:t>
            </a:r>
            <a:r>
              <a:rPr i="0" lang="en-US" sz="1492" u="none" cap="none" strike="noStrike">
                <a:solidFill>
                  <a:srgbClr val="002060"/>
                </a:solidFill>
              </a:rPr>
              <a:t> Compliance frameworks strengthen operational resilience capabilities</a:t>
            </a:r>
            <a:endParaRPr i="0" sz="1492" u="none" cap="none" strike="noStrike"/>
          </a:p>
        </p:txBody>
      </p:sp>
      <p:sp>
        <p:nvSpPr>
          <p:cNvPr id="469" name="Google Shape;469;g394c34ae405_0_255"/>
          <p:cNvSpPr/>
          <p:nvPr/>
        </p:nvSpPr>
        <p:spPr>
          <a:xfrm>
            <a:off x="656574" y="5067510"/>
            <a:ext cx="11123700" cy="30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Improvement:</a:t>
            </a:r>
            <a:r>
              <a:rPr i="0" lang="en-US" sz="1492" u="none" cap="none" strike="noStrike">
                <a:solidFill>
                  <a:srgbClr val="002060"/>
                </a:solidFill>
              </a:rPr>
              <a:t> Integrated audit preparation into continuous improvement processes</a:t>
            </a:r>
            <a:endParaRPr i="0" sz="1492"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990f0f5db4_0_86"/>
          <p:cNvSpPr/>
          <p:nvPr/>
        </p:nvSpPr>
        <p:spPr>
          <a:xfrm>
            <a:off x="537576" y="1108425"/>
            <a:ext cx="10908600" cy="962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700"/>
              <a:buFont typeface="Nunito Sans"/>
              <a:buNone/>
            </a:pPr>
            <a:r>
              <a:rPr lang="en-US" sz="3600">
                <a:solidFill>
                  <a:srgbClr val="D1282E"/>
                </a:solidFill>
              </a:rPr>
              <a:t>Who am I? Andry Rakotomalala, MBA, Net+, Sec+ </a:t>
            </a:r>
            <a:endParaRPr i="0" sz="3600" u="none" cap="none" strike="noStrike"/>
          </a:p>
        </p:txBody>
      </p:sp>
      <p:sp>
        <p:nvSpPr>
          <p:cNvPr id="179" name="Google Shape;179;g3990f0f5db4_0_86"/>
          <p:cNvSpPr/>
          <p:nvPr/>
        </p:nvSpPr>
        <p:spPr>
          <a:xfrm>
            <a:off x="579300" y="2098350"/>
            <a:ext cx="5880000" cy="2145300"/>
          </a:xfrm>
          <a:prstGeom prst="rect">
            <a:avLst/>
          </a:prstGeom>
          <a:noFill/>
          <a:ln>
            <a:noFill/>
          </a:ln>
        </p:spPr>
        <p:txBody>
          <a:bodyPr anchorCtr="0" anchor="t" bIns="0" lIns="0" spcFirstLastPara="1" rIns="0" wrap="square" tIns="0">
            <a:noAutofit/>
          </a:bodyPr>
          <a:lstStyle/>
          <a:p>
            <a:pPr indent="-311150" lvl="0" marL="457200" rtl="0" algn="l">
              <a:lnSpc>
                <a:spcPct val="160000"/>
              </a:lnSpc>
              <a:spcBef>
                <a:spcPts val="0"/>
              </a:spcBef>
              <a:spcAft>
                <a:spcPts val="0"/>
              </a:spcAft>
              <a:buClr>
                <a:srgbClr val="002060"/>
              </a:buClr>
              <a:buSzPts val="1300"/>
              <a:buChar char="●"/>
            </a:pPr>
            <a:r>
              <a:rPr lang="en-US" sz="1300">
                <a:solidFill>
                  <a:srgbClr val="002060"/>
                </a:solidFill>
              </a:rPr>
              <a:t>10+ years in cybersecurity, GRC, and risk programs for Intuit, AEG, Agoda, Accenture, Thumbtack, and Amazon UK.</a:t>
            </a:r>
            <a:endParaRPr sz="1300">
              <a:solidFill>
                <a:srgbClr val="002060"/>
              </a:solidFill>
            </a:endParaRPr>
          </a:p>
          <a:p>
            <a:pPr indent="-311150" lvl="0" marL="457200" rtl="0" algn="l">
              <a:lnSpc>
                <a:spcPct val="160000"/>
              </a:lnSpc>
              <a:spcBef>
                <a:spcPts val="0"/>
              </a:spcBef>
              <a:spcAft>
                <a:spcPts val="0"/>
              </a:spcAft>
              <a:buClr>
                <a:srgbClr val="002060"/>
              </a:buClr>
              <a:buSzPts val="1300"/>
              <a:buChar char="●"/>
            </a:pPr>
            <a:r>
              <a:rPr lang="en-US" sz="1300">
                <a:solidFill>
                  <a:srgbClr val="002060"/>
                </a:solidFill>
              </a:rPr>
              <a:t>Delivered SOC 2 and ISO 27001 audit readiness with a 100 percent pass rate across four quarterly audits.</a:t>
            </a:r>
            <a:endParaRPr sz="1300">
              <a:solidFill>
                <a:srgbClr val="002060"/>
              </a:solidFill>
            </a:endParaRPr>
          </a:p>
          <a:p>
            <a:pPr indent="-311150" lvl="0" marL="457200" rtl="0" algn="l">
              <a:lnSpc>
                <a:spcPct val="160000"/>
              </a:lnSpc>
              <a:spcBef>
                <a:spcPts val="0"/>
              </a:spcBef>
              <a:spcAft>
                <a:spcPts val="0"/>
              </a:spcAft>
              <a:buClr>
                <a:srgbClr val="002060"/>
              </a:buClr>
              <a:buSzPts val="1300"/>
              <a:buChar char="●"/>
            </a:pPr>
            <a:r>
              <a:rPr lang="en-US" sz="1300">
                <a:solidFill>
                  <a:srgbClr val="002060"/>
                </a:solidFill>
              </a:rPr>
              <a:t>Led BIAs across multiple business units to strengthen recovery priorities and operational resilience.</a:t>
            </a:r>
            <a:endParaRPr sz="1300">
              <a:solidFill>
                <a:srgbClr val="002060"/>
              </a:solidFill>
            </a:endParaRPr>
          </a:p>
          <a:p>
            <a:pPr indent="-311150" lvl="0" marL="457200" rtl="0" algn="l">
              <a:lnSpc>
                <a:spcPct val="160000"/>
              </a:lnSpc>
              <a:spcBef>
                <a:spcPts val="0"/>
              </a:spcBef>
              <a:spcAft>
                <a:spcPts val="0"/>
              </a:spcAft>
              <a:buClr>
                <a:srgbClr val="002060"/>
              </a:buClr>
              <a:buSzPts val="1300"/>
              <a:buChar char="●"/>
            </a:pPr>
            <a:r>
              <a:rPr lang="en-US" sz="1300">
                <a:solidFill>
                  <a:srgbClr val="002060"/>
                </a:solidFill>
              </a:rPr>
              <a:t>Directed enterprise risk assessments that reduced exposure in high-impact areas.</a:t>
            </a:r>
            <a:endParaRPr sz="1300">
              <a:solidFill>
                <a:srgbClr val="002060"/>
              </a:solidFill>
            </a:endParaRPr>
          </a:p>
          <a:p>
            <a:pPr indent="-311150" lvl="0" marL="457200" rtl="0" algn="l">
              <a:lnSpc>
                <a:spcPct val="160000"/>
              </a:lnSpc>
              <a:spcBef>
                <a:spcPts val="0"/>
              </a:spcBef>
              <a:spcAft>
                <a:spcPts val="0"/>
              </a:spcAft>
              <a:buClr>
                <a:srgbClr val="002060"/>
              </a:buClr>
              <a:buSzPts val="1300"/>
              <a:buChar char="●"/>
            </a:pPr>
            <a:r>
              <a:rPr lang="en-US" sz="1300">
                <a:solidFill>
                  <a:srgbClr val="002060"/>
                </a:solidFill>
              </a:rPr>
              <a:t>Implemented 100+ security controls aligned with NIST CSF, MITRE ATT&amp;CK, OWASP, COBIT, and ISO.</a:t>
            </a:r>
            <a:endParaRPr sz="1300">
              <a:solidFill>
                <a:srgbClr val="002060"/>
              </a:solidFill>
            </a:endParaRPr>
          </a:p>
          <a:p>
            <a:pPr indent="-311150" lvl="0" marL="457200" rtl="0" algn="l">
              <a:lnSpc>
                <a:spcPct val="160000"/>
              </a:lnSpc>
              <a:spcBef>
                <a:spcPts val="0"/>
              </a:spcBef>
              <a:spcAft>
                <a:spcPts val="0"/>
              </a:spcAft>
              <a:buClr>
                <a:srgbClr val="002060"/>
              </a:buClr>
              <a:buSzPts val="1300"/>
              <a:buChar char="●"/>
            </a:pPr>
            <a:r>
              <a:rPr lang="en-US" sz="1300">
                <a:solidFill>
                  <a:srgbClr val="002060"/>
                </a:solidFill>
              </a:rPr>
              <a:t>Led Red and Blue Team readiness work to improve threat detection and response accuracy.</a:t>
            </a:r>
            <a:endParaRPr sz="1300">
              <a:solidFill>
                <a:srgbClr val="002060"/>
              </a:solidFill>
            </a:endParaRPr>
          </a:p>
          <a:p>
            <a:pPr indent="-311150" lvl="0" marL="457200" rtl="0" algn="l">
              <a:lnSpc>
                <a:spcPct val="160000"/>
              </a:lnSpc>
              <a:spcBef>
                <a:spcPts val="0"/>
              </a:spcBef>
              <a:spcAft>
                <a:spcPts val="0"/>
              </a:spcAft>
              <a:buClr>
                <a:srgbClr val="002060"/>
              </a:buClr>
              <a:buSzPts val="1300"/>
              <a:buChar char="●"/>
            </a:pPr>
            <a:r>
              <a:rPr lang="en-US" sz="1300">
                <a:solidFill>
                  <a:srgbClr val="002060"/>
                </a:solidFill>
              </a:rPr>
              <a:t>Ran company-wide security awareness and phishing programs to reduce human-driven risk.</a:t>
            </a:r>
            <a:endParaRPr sz="1300">
              <a:solidFill>
                <a:srgbClr val="002060"/>
              </a:solidFill>
            </a:endParaRPr>
          </a:p>
        </p:txBody>
      </p:sp>
      <p:pic>
        <p:nvPicPr>
          <p:cNvPr id="180" name="Google Shape;180;g3990f0f5db4_0_86" title="1623328761063.jpeg"/>
          <p:cNvPicPr preferRelativeResize="0"/>
          <p:nvPr/>
        </p:nvPicPr>
        <p:blipFill>
          <a:blip r:embed="rId3">
            <a:alphaModFix/>
          </a:blip>
          <a:stretch>
            <a:fillRect/>
          </a:stretch>
        </p:blipFill>
        <p:spPr>
          <a:xfrm>
            <a:off x="7057100" y="2021702"/>
            <a:ext cx="4266100" cy="4266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394c34ae405_0_268"/>
          <p:cNvSpPr txBox="1"/>
          <p:nvPr>
            <p:ph idx="12" type="sldNum"/>
          </p:nvPr>
        </p:nvSpPr>
        <p:spPr>
          <a:xfrm rot="-5400000">
            <a:off x="11189118" y="5824571"/>
            <a:ext cx="1315800" cy="486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476" name="Google Shape;476;g394c34ae405_0_268"/>
          <p:cNvPicPr preferRelativeResize="0"/>
          <p:nvPr/>
        </p:nvPicPr>
        <p:blipFill rotWithShape="1">
          <a:blip r:embed="rId3">
            <a:alphaModFix/>
          </a:blip>
          <a:srcRect b="0" l="0" r="0" t="0"/>
          <a:stretch/>
        </p:blipFill>
        <p:spPr>
          <a:xfrm>
            <a:off x="773325" y="1331199"/>
            <a:ext cx="2752549" cy="4128824"/>
          </a:xfrm>
          <a:prstGeom prst="rect">
            <a:avLst/>
          </a:prstGeom>
          <a:noFill/>
          <a:ln>
            <a:noFill/>
          </a:ln>
        </p:spPr>
      </p:pic>
      <p:sp>
        <p:nvSpPr>
          <p:cNvPr id="477" name="Google Shape;477;g394c34ae405_0_268"/>
          <p:cNvSpPr/>
          <p:nvPr/>
        </p:nvSpPr>
        <p:spPr>
          <a:xfrm>
            <a:off x="4367300" y="689250"/>
            <a:ext cx="7306800" cy="1113000"/>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D1282E"/>
              </a:buClr>
              <a:buSzPts val="3461"/>
              <a:buFont typeface="Nunito Sans"/>
              <a:buNone/>
            </a:pPr>
            <a:r>
              <a:rPr i="0" lang="en-US" sz="3086" u="none" cap="none" strike="noStrike">
                <a:solidFill>
                  <a:srgbClr val="D1282E"/>
                </a:solidFill>
              </a:rPr>
              <a:t>Real-World Example: Multi-Site Incident Response Alignment</a:t>
            </a:r>
            <a:endParaRPr i="0" sz="3086" u="none" cap="none" strike="noStrike"/>
          </a:p>
        </p:txBody>
      </p:sp>
      <p:sp>
        <p:nvSpPr>
          <p:cNvPr id="478" name="Google Shape;478;g394c34ae405_0_268"/>
          <p:cNvSpPr/>
          <p:nvPr/>
        </p:nvSpPr>
        <p:spPr>
          <a:xfrm>
            <a:off x="4367300" y="2069115"/>
            <a:ext cx="7306800" cy="8547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56"/>
              <a:buFont typeface="Inter"/>
              <a:buNone/>
            </a:pPr>
            <a:r>
              <a:rPr i="0" lang="en-US" sz="1356" u="none" cap="none" strike="noStrike">
                <a:solidFill>
                  <a:srgbClr val="002060"/>
                </a:solidFill>
              </a:rPr>
              <a:t>This example illustrates how coordinated incident response across multiple sites requires integrated resilience and recovery capabilities, with clear communication protocols and unified command structures.</a:t>
            </a:r>
            <a:endParaRPr i="0" sz="1356" u="none" cap="none" strike="noStrike"/>
          </a:p>
        </p:txBody>
      </p:sp>
      <p:sp>
        <p:nvSpPr>
          <p:cNvPr id="479" name="Google Shape;479;g394c34ae405_0_268"/>
          <p:cNvSpPr/>
          <p:nvPr/>
        </p:nvSpPr>
        <p:spPr>
          <a:xfrm>
            <a:off x="4367300" y="3124005"/>
            <a:ext cx="7306800" cy="5697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56"/>
              <a:buFont typeface="Inter"/>
              <a:buNone/>
            </a:pPr>
            <a:r>
              <a:rPr b="1" i="0" lang="en-US" sz="1356" u="none" cap="none" strike="noStrike">
                <a:solidFill>
                  <a:srgbClr val="002060"/>
                </a:solidFill>
              </a:rPr>
              <a:t>Challenge:</a:t>
            </a:r>
            <a:r>
              <a:rPr i="0" lang="en-US" sz="1356" u="none" cap="none" strike="noStrike">
                <a:solidFill>
                  <a:srgbClr val="002060"/>
                </a:solidFill>
              </a:rPr>
              <a:t> Coordinating incident response across multiple venue locations simultaneously</a:t>
            </a:r>
            <a:endParaRPr i="0" sz="1356" u="none" cap="none" strike="noStrike"/>
          </a:p>
        </p:txBody>
      </p:sp>
      <p:sp>
        <p:nvSpPr>
          <p:cNvPr id="480" name="Google Shape;480;g394c34ae405_0_268"/>
          <p:cNvSpPr/>
          <p:nvPr/>
        </p:nvSpPr>
        <p:spPr>
          <a:xfrm>
            <a:off x="4367300" y="3498275"/>
            <a:ext cx="7306800" cy="5697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56"/>
              <a:buFont typeface="Inter"/>
              <a:buNone/>
            </a:pPr>
            <a:r>
              <a:rPr b="1" i="0" lang="en-US" sz="1356" u="none" cap="none" strike="noStrike">
                <a:solidFill>
                  <a:srgbClr val="002060"/>
                </a:solidFill>
              </a:rPr>
              <a:t>Resilience Response:</a:t>
            </a:r>
            <a:r>
              <a:rPr i="0" lang="en-US" sz="1356" u="none" cap="none" strike="noStrike">
                <a:solidFill>
                  <a:srgbClr val="002060"/>
                </a:solidFill>
              </a:rPr>
              <a:t> Standardized communication protocols and unified command structure</a:t>
            </a:r>
            <a:endParaRPr i="0" sz="1356" u="none" cap="none" strike="noStrike"/>
          </a:p>
        </p:txBody>
      </p:sp>
      <p:sp>
        <p:nvSpPr>
          <p:cNvPr id="481" name="Google Shape;481;g394c34ae405_0_268"/>
          <p:cNvSpPr/>
          <p:nvPr/>
        </p:nvSpPr>
        <p:spPr>
          <a:xfrm>
            <a:off x="4367300" y="3824546"/>
            <a:ext cx="7306800" cy="5697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56"/>
              <a:buFont typeface="Inter"/>
              <a:buNone/>
            </a:pPr>
            <a:r>
              <a:rPr b="1" i="0" lang="en-US" sz="1356" u="none" cap="none" strike="noStrike">
                <a:solidFill>
                  <a:srgbClr val="002060"/>
                </a:solidFill>
              </a:rPr>
              <a:t>Recovery Strategy:</a:t>
            </a:r>
            <a:r>
              <a:rPr i="0" lang="en-US" sz="1356" u="none" cap="none" strike="noStrike">
                <a:solidFill>
                  <a:srgbClr val="002060"/>
                </a:solidFill>
              </a:rPr>
              <a:t> Site-specific recovery procedures aligned with corporate standards</a:t>
            </a:r>
            <a:endParaRPr i="0" sz="1356" u="none" cap="none" strike="noStrike"/>
          </a:p>
        </p:txBody>
      </p:sp>
      <p:sp>
        <p:nvSpPr>
          <p:cNvPr id="482" name="Google Shape;482;g394c34ae405_0_268"/>
          <p:cNvSpPr/>
          <p:nvPr/>
        </p:nvSpPr>
        <p:spPr>
          <a:xfrm>
            <a:off x="4367300" y="4150842"/>
            <a:ext cx="7306800" cy="5697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56"/>
              <a:buFont typeface="Inter"/>
              <a:buNone/>
            </a:pPr>
            <a:r>
              <a:rPr b="1" i="0" lang="en-US" sz="1356" u="none" cap="none" strike="noStrike">
                <a:solidFill>
                  <a:srgbClr val="002060"/>
                </a:solidFill>
              </a:rPr>
              <a:t>Outcome:</a:t>
            </a:r>
            <a:r>
              <a:rPr i="0" lang="en-US" sz="1356" u="none" cap="none" strike="noStrike">
                <a:solidFill>
                  <a:srgbClr val="002060"/>
                </a:solidFill>
              </a:rPr>
              <a:t> Successfully managed incidents at three venues with no customer impact</a:t>
            </a:r>
            <a:endParaRPr i="0" sz="1356" u="none" cap="none" strike="noStrike"/>
          </a:p>
        </p:txBody>
      </p:sp>
      <p:sp>
        <p:nvSpPr>
          <p:cNvPr id="483" name="Google Shape;483;g394c34ae405_0_268"/>
          <p:cNvSpPr/>
          <p:nvPr/>
        </p:nvSpPr>
        <p:spPr>
          <a:xfrm>
            <a:off x="4367300" y="4453162"/>
            <a:ext cx="7306800" cy="2847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56"/>
              <a:buFont typeface="Inter"/>
              <a:buNone/>
            </a:pPr>
            <a:r>
              <a:rPr b="1" i="0" lang="en-US" sz="1356" u="none" cap="none" strike="noStrike">
                <a:solidFill>
                  <a:srgbClr val="002060"/>
                </a:solidFill>
              </a:rPr>
              <a:t>Lesson Learned:</a:t>
            </a:r>
            <a:r>
              <a:rPr i="0" lang="en-US" sz="1356" u="none" cap="none" strike="noStrike">
                <a:solidFill>
                  <a:srgbClr val="002060"/>
                </a:solidFill>
              </a:rPr>
              <a:t> Standardization enables scalable incident response capabilities</a:t>
            </a:r>
            <a:endParaRPr i="0" sz="1356" u="none" cap="none" strike="noStrike"/>
          </a:p>
        </p:txBody>
      </p:sp>
      <p:sp>
        <p:nvSpPr>
          <p:cNvPr id="484" name="Google Shape;484;g394c34ae405_0_268"/>
          <p:cNvSpPr/>
          <p:nvPr/>
        </p:nvSpPr>
        <p:spPr>
          <a:xfrm>
            <a:off x="4367300" y="4800300"/>
            <a:ext cx="7306800" cy="2847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56"/>
              <a:buFont typeface="Inter"/>
              <a:buNone/>
            </a:pPr>
            <a:r>
              <a:rPr b="1" i="0" lang="en-US" sz="1356" u="none" cap="none" strike="noStrike">
                <a:solidFill>
                  <a:srgbClr val="002060"/>
                </a:solidFill>
              </a:rPr>
              <a:t>Improvement:</a:t>
            </a:r>
            <a:r>
              <a:rPr i="0" lang="en-US" sz="1356" u="none" cap="none" strike="noStrike">
                <a:solidFill>
                  <a:srgbClr val="002060"/>
                </a:solidFill>
              </a:rPr>
              <a:t> Enhanced cross-site coordination and resource sharing protocols</a:t>
            </a:r>
            <a:endParaRPr i="0" sz="1356"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394c34ae405_0_28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91" name="Google Shape;491;g394c34ae405_0_28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92" name="Google Shape;492;g394c34ae405_0_282"/>
          <p:cNvSpPr/>
          <p:nvPr/>
        </p:nvSpPr>
        <p:spPr>
          <a:xfrm>
            <a:off x="863600" y="276262"/>
            <a:ext cx="7923600" cy="477900"/>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D1282E"/>
              </a:buClr>
              <a:buSzPts val="2987"/>
              <a:buFont typeface="Nunito Sans"/>
              <a:buNone/>
            </a:pPr>
            <a:r>
              <a:rPr i="0" lang="en-US" sz="2986" u="none" cap="none" strike="noStrike">
                <a:solidFill>
                  <a:srgbClr val="D1282E"/>
                </a:solidFill>
              </a:rPr>
              <a:t>Integrating Cyber, Data, and People Resilience</a:t>
            </a:r>
            <a:endParaRPr i="0" sz="2986" u="none" cap="none" strike="noStrike"/>
          </a:p>
        </p:txBody>
      </p:sp>
      <p:sp>
        <p:nvSpPr>
          <p:cNvPr id="493" name="Google Shape;493;g394c34ae405_0_282"/>
          <p:cNvSpPr/>
          <p:nvPr/>
        </p:nvSpPr>
        <p:spPr>
          <a:xfrm>
            <a:off x="863600" y="1060493"/>
            <a:ext cx="10740000" cy="489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171"/>
              <a:buFont typeface="Inter"/>
              <a:buNone/>
            </a:pPr>
            <a:r>
              <a:rPr i="0" lang="en-US" sz="1170" u="none" cap="none" strike="noStrike">
                <a:solidFill>
                  <a:srgbClr val="002060"/>
                </a:solidFill>
              </a:rPr>
              <a:t>Comprehensive resilience requires coordinated strength across four interdependent organizational layers. Weakness in any single layer can compromise the entire resilience posture, making balanced investment critical for protection.</a:t>
            </a:r>
            <a:endParaRPr i="0" sz="1170" u="none" cap="none" strike="noStrike"/>
          </a:p>
        </p:txBody>
      </p:sp>
      <p:sp>
        <p:nvSpPr>
          <p:cNvPr id="494" name="Google Shape;494;g394c34ae405_0_282"/>
          <p:cNvSpPr/>
          <p:nvPr/>
        </p:nvSpPr>
        <p:spPr>
          <a:xfrm>
            <a:off x="863600" y="1722268"/>
            <a:ext cx="5293500" cy="2102400"/>
          </a:xfrm>
          <a:prstGeom prst="roundRect">
            <a:avLst>
              <a:gd fmla="val 3056" name="adj"/>
            </a:avLst>
          </a:prstGeom>
          <a:solidFill>
            <a:srgbClr val="F6D5D5"/>
          </a:solidFill>
          <a:ln cap="flat" cmpd="sng" w="7700">
            <a:solidFill>
              <a:srgbClr val="DCBBBB"/>
            </a:solidFill>
            <a:prstDash val="solid"/>
            <a:round/>
            <a:headEnd len="sm" w="sm" type="none"/>
            <a:tailEnd len="sm" w="sm" type="none"/>
          </a:ln>
        </p:spPr>
        <p:txBody>
          <a:bodyPr anchorCtr="0" anchor="ctr" bIns="73800" lIns="73800" spcFirstLastPara="1" rIns="73800" wrap="square" tIns="73800">
            <a:noAutofit/>
          </a:bodyPr>
          <a:lstStyle/>
          <a:p>
            <a:pPr indent="0" lvl="0" marL="0" rtl="0" algn="l">
              <a:spcBef>
                <a:spcPts val="0"/>
              </a:spcBef>
              <a:spcAft>
                <a:spcPts val="0"/>
              </a:spcAft>
              <a:buNone/>
            </a:pPr>
            <a:r>
              <a:t/>
            </a:r>
            <a:endParaRPr/>
          </a:p>
        </p:txBody>
      </p:sp>
      <p:sp>
        <p:nvSpPr>
          <p:cNvPr id="495" name="Google Shape;495;g394c34ae405_0_282"/>
          <p:cNvSpPr/>
          <p:nvPr/>
        </p:nvSpPr>
        <p:spPr>
          <a:xfrm>
            <a:off x="1022772" y="1881439"/>
            <a:ext cx="459000" cy="459000"/>
          </a:xfrm>
          <a:prstGeom prst="roundRect">
            <a:avLst>
              <a:gd fmla="val 16078780" name="adj"/>
            </a:avLst>
          </a:prstGeom>
          <a:solidFill>
            <a:srgbClr val="B42827"/>
          </a:solidFill>
          <a:ln>
            <a:noFill/>
          </a:ln>
        </p:spPr>
        <p:txBody>
          <a:bodyPr anchorCtr="0" anchor="ctr" bIns="73800" lIns="73800" spcFirstLastPara="1" rIns="73800" wrap="square" tIns="73800">
            <a:noAutofit/>
          </a:bodyPr>
          <a:lstStyle/>
          <a:p>
            <a:pPr indent="0" lvl="0" marL="0" rtl="0" algn="l">
              <a:spcBef>
                <a:spcPts val="0"/>
              </a:spcBef>
              <a:spcAft>
                <a:spcPts val="0"/>
              </a:spcAft>
              <a:buNone/>
            </a:pPr>
            <a:r>
              <a:t/>
            </a:r>
            <a:endParaRPr/>
          </a:p>
        </p:txBody>
      </p:sp>
      <p:pic>
        <p:nvPicPr>
          <p:cNvPr descr="preencoded.png" id="496" name="Google Shape;496;g394c34ae405_0_282"/>
          <p:cNvPicPr preferRelativeResize="0"/>
          <p:nvPr/>
        </p:nvPicPr>
        <p:blipFill rotWithShape="1">
          <a:blip r:embed="rId3">
            <a:alphaModFix/>
          </a:blip>
          <a:srcRect b="0" l="0" r="0" t="0"/>
          <a:stretch/>
        </p:blipFill>
        <p:spPr>
          <a:xfrm>
            <a:off x="1148976" y="1981883"/>
            <a:ext cx="206558" cy="258174"/>
          </a:xfrm>
          <a:prstGeom prst="rect">
            <a:avLst/>
          </a:prstGeom>
          <a:noFill/>
          <a:ln>
            <a:noFill/>
          </a:ln>
        </p:spPr>
      </p:pic>
      <p:sp>
        <p:nvSpPr>
          <p:cNvPr id="497" name="Google Shape;497;g394c34ae405_0_282"/>
          <p:cNvSpPr/>
          <p:nvPr/>
        </p:nvSpPr>
        <p:spPr>
          <a:xfrm>
            <a:off x="1022772" y="2493521"/>
            <a:ext cx="1912800" cy="2391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493"/>
              <a:buFont typeface="Nunito Sans"/>
              <a:buNone/>
            </a:pPr>
            <a:r>
              <a:rPr b="0" i="0" lang="en-US" sz="1493" u="none" cap="none" strike="noStrike">
                <a:solidFill>
                  <a:srgbClr val="002060"/>
                </a:solidFill>
                <a:latin typeface="Nunito Sans"/>
                <a:ea typeface="Nunito Sans"/>
                <a:cs typeface="Nunito Sans"/>
                <a:sym typeface="Nunito Sans"/>
              </a:rPr>
              <a:t>Technology Resilience</a:t>
            </a:r>
            <a:endParaRPr b="0" i="0" sz="1493" u="none" cap="none" strike="noStrike"/>
          </a:p>
        </p:txBody>
      </p:sp>
      <p:sp>
        <p:nvSpPr>
          <p:cNvPr id="498" name="Google Shape;498;g394c34ae405_0_282"/>
          <p:cNvSpPr/>
          <p:nvPr/>
        </p:nvSpPr>
        <p:spPr>
          <a:xfrm>
            <a:off x="1022772" y="2824361"/>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Redundant infrastructure and failover systems</a:t>
            </a:r>
            <a:endParaRPr b="0" i="0" sz="1170" u="none" cap="none" strike="noStrike"/>
          </a:p>
        </p:txBody>
      </p:sp>
      <p:sp>
        <p:nvSpPr>
          <p:cNvPr id="499" name="Google Shape;499;g394c34ae405_0_282"/>
          <p:cNvSpPr/>
          <p:nvPr/>
        </p:nvSpPr>
        <p:spPr>
          <a:xfrm>
            <a:off x="1022772" y="3122713"/>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Cybersecurity controls and monitoring</a:t>
            </a:r>
            <a:endParaRPr b="0" i="0" sz="1170" u="none" cap="none" strike="noStrike"/>
          </a:p>
        </p:txBody>
      </p:sp>
      <p:sp>
        <p:nvSpPr>
          <p:cNvPr id="500" name="Google Shape;500;g394c34ae405_0_282"/>
          <p:cNvSpPr/>
          <p:nvPr/>
        </p:nvSpPr>
        <p:spPr>
          <a:xfrm>
            <a:off x="1022772" y="3421064"/>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Automated recovery capabilities</a:t>
            </a:r>
            <a:endParaRPr b="0" i="0" sz="1170" u="none" cap="none" strike="noStrike"/>
          </a:p>
        </p:txBody>
      </p:sp>
      <p:sp>
        <p:nvSpPr>
          <p:cNvPr id="501" name="Google Shape;501;g394c34ae405_0_282"/>
          <p:cNvSpPr/>
          <p:nvPr/>
        </p:nvSpPr>
        <p:spPr>
          <a:xfrm>
            <a:off x="6310047" y="1722268"/>
            <a:ext cx="5293500" cy="2102400"/>
          </a:xfrm>
          <a:prstGeom prst="roundRect">
            <a:avLst>
              <a:gd fmla="val 3056" name="adj"/>
            </a:avLst>
          </a:prstGeom>
          <a:solidFill>
            <a:srgbClr val="F6D5D5"/>
          </a:solidFill>
          <a:ln cap="flat" cmpd="sng" w="7700">
            <a:solidFill>
              <a:srgbClr val="DCBBBB"/>
            </a:solidFill>
            <a:prstDash val="solid"/>
            <a:round/>
            <a:headEnd len="sm" w="sm" type="none"/>
            <a:tailEnd len="sm" w="sm" type="none"/>
          </a:ln>
        </p:spPr>
        <p:txBody>
          <a:bodyPr anchorCtr="0" anchor="ctr" bIns="73800" lIns="73800" spcFirstLastPara="1" rIns="73800" wrap="square" tIns="73800">
            <a:noAutofit/>
          </a:bodyPr>
          <a:lstStyle/>
          <a:p>
            <a:pPr indent="0" lvl="0" marL="0" rtl="0" algn="l">
              <a:spcBef>
                <a:spcPts val="0"/>
              </a:spcBef>
              <a:spcAft>
                <a:spcPts val="0"/>
              </a:spcAft>
              <a:buNone/>
            </a:pPr>
            <a:r>
              <a:t/>
            </a:r>
            <a:endParaRPr/>
          </a:p>
        </p:txBody>
      </p:sp>
      <p:sp>
        <p:nvSpPr>
          <p:cNvPr id="502" name="Google Shape;502;g394c34ae405_0_282"/>
          <p:cNvSpPr/>
          <p:nvPr/>
        </p:nvSpPr>
        <p:spPr>
          <a:xfrm>
            <a:off x="6469218" y="1881439"/>
            <a:ext cx="459000" cy="459000"/>
          </a:xfrm>
          <a:prstGeom prst="roundRect">
            <a:avLst>
              <a:gd fmla="val 16078780" name="adj"/>
            </a:avLst>
          </a:prstGeom>
          <a:solidFill>
            <a:srgbClr val="B42827"/>
          </a:solidFill>
          <a:ln>
            <a:noFill/>
          </a:ln>
        </p:spPr>
        <p:txBody>
          <a:bodyPr anchorCtr="0" anchor="ctr" bIns="73800" lIns="73800" spcFirstLastPara="1" rIns="73800" wrap="square" tIns="73800">
            <a:noAutofit/>
          </a:bodyPr>
          <a:lstStyle/>
          <a:p>
            <a:pPr indent="0" lvl="0" marL="0" rtl="0" algn="l">
              <a:spcBef>
                <a:spcPts val="0"/>
              </a:spcBef>
              <a:spcAft>
                <a:spcPts val="0"/>
              </a:spcAft>
              <a:buNone/>
            </a:pPr>
            <a:r>
              <a:t/>
            </a:r>
            <a:endParaRPr/>
          </a:p>
        </p:txBody>
      </p:sp>
      <p:pic>
        <p:nvPicPr>
          <p:cNvPr descr="preencoded.png" id="503" name="Google Shape;503;g394c34ae405_0_282"/>
          <p:cNvPicPr preferRelativeResize="0"/>
          <p:nvPr/>
        </p:nvPicPr>
        <p:blipFill rotWithShape="1">
          <a:blip r:embed="rId4">
            <a:alphaModFix/>
          </a:blip>
          <a:srcRect b="0" l="0" r="0" t="0"/>
          <a:stretch/>
        </p:blipFill>
        <p:spPr>
          <a:xfrm>
            <a:off x="6595421" y="1981883"/>
            <a:ext cx="206558" cy="258174"/>
          </a:xfrm>
          <a:prstGeom prst="rect">
            <a:avLst/>
          </a:prstGeom>
          <a:noFill/>
          <a:ln>
            <a:noFill/>
          </a:ln>
        </p:spPr>
      </p:pic>
      <p:sp>
        <p:nvSpPr>
          <p:cNvPr id="504" name="Google Shape;504;g394c34ae405_0_282"/>
          <p:cNvSpPr/>
          <p:nvPr/>
        </p:nvSpPr>
        <p:spPr>
          <a:xfrm>
            <a:off x="6469218" y="2493521"/>
            <a:ext cx="1912800" cy="2391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493"/>
              <a:buFont typeface="Nunito Sans"/>
              <a:buNone/>
            </a:pPr>
            <a:r>
              <a:rPr b="0" i="0" lang="en-US" sz="1493" u="none" cap="none" strike="noStrike">
                <a:solidFill>
                  <a:srgbClr val="002060"/>
                </a:solidFill>
                <a:latin typeface="Nunito Sans"/>
                <a:ea typeface="Nunito Sans"/>
                <a:cs typeface="Nunito Sans"/>
                <a:sym typeface="Nunito Sans"/>
              </a:rPr>
              <a:t>People Resilience</a:t>
            </a:r>
            <a:endParaRPr b="0" i="0" sz="1493" u="none" cap="none" strike="noStrike"/>
          </a:p>
        </p:txBody>
      </p:sp>
      <p:sp>
        <p:nvSpPr>
          <p:cNvPr id="505" name="Google Shape;505;g394c34ae405_0_282"/>
          <p:cNvSpPr/>
          <p:nvPr/>
        </p:nvSpPr>
        <p:spPr>
          <a:xfrm>
            <a:off x="6469218" y="2824361"/>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Cross-training and succession planning</a:t>
            </a:r>
            <a:endParaRPr b="0" i="0" sz="1170" u="none" cap="none" strike="noStrike"/>
          </a:p>
        </p:txBody>
      </p:sp>
      <p:sp>
        <p:nvSpPr>
          <p:cNvPr id="506" name="Google Shape;506;g394c34ae405_0_282"/>
          <p:cNvSpPr/>
          <p:nvPr/>
        </p:nvSpPr>
        <p:spPr>
          <a:xfrm>
            <a:off x="6469218" y="3122713"/>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Crisis communication protocols</a:t>
            </a:r>
            <a:endParaRPr b="0" i="0" sz="1170" u="none" cap="none" strike="noStrike"/>
          </a:p>
        </p:txBody>
      </p:sp>
      <p:sp>
        <p:nvSpPr>
          <p:cNvPr id="507" name="Google Shape;507;g394c34ae405_0_282"/>
          <p:cNvSpPr/>
          <p:nvPr/>
        </p:nvSpPr>
        <p:spPr>
          <a:xfrm>
            <a:off x="6469218" y="3421064"/>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Remote work capabilities</a:t>
            </a:r>
            <a:endParaRPr b="0" i="0" sz="1170" u="none" cap="none" strike="noStrike"/>
          </a:p>
        </p:txBody>
      </p:sp>
      <p:sp>
        <p:nvSpPr>
          <p:cNvPr id="508" name="Google Shape;508;g394c34ae405_0_282"/>
          <p:cNvSpPr/>
          <p:nvPr/>
        </p:nvSpPr>
        <p:spPr>
          <a:xfrm>
            <a:off x="863600" y="3978071"/>
            <a:ext cx="5293500" cy="2102400"/>
          </a:xfrm>
          <a:prstGeom prst="roundRect">
            <a:avLst>
              <a:gd fmla="val 3056" name="adj"/>
            </a:avLst>
          </a:prstGeom>
          <a:solidFill>
            <a:srgbClr val="F6D5D5"/>
          </a:solidFill>
          <a:ln cap="flat" cmpd="sng" w="7700">
            <a:solidFill>
              <a:srgbClr val="DCBBBB"/>
            </a:solidFill>
            <a:prstDash val="solid"/>
            <a:round/>
            <a:headEnd len="sm" w="sm" type="none"/>
            <a:tailEnd len="sm" w="sm" type="none"/>
          </a:ln>
        </p:spPr>
        <p:txBody>
          <a:bodyPr anchorCtr="0" anchor="ctr" bIns="73800" lIns="73800" spcFirstLastPara="1" rIns="73800" wrap="square" tIns="73800">
            <a:noAutofit/>
          </a:bodyPr>
          <a:lstStyle/>
          <a:p>
            <a:pPr indent="0" lvl="0" marL="0" rtl="0" algn="l">
              <a:spcBef>
                <a:spcPts val="0"/>
              </a:spcBef>
              <a:spcAft>
                <a:spcPts val="0"/>
              </a:spcAft>
              <a:buNone/>
            </a:pPr>
            <a:r>
              <a:t/>
            </a:r>
            <a:endParaRPr/>
          </a:p>
        </p:txBody>
      </p:sp>
      <p:sp>
        <p:nvSpPr>
          <p:cNvPr id="509" name="Google Shape;509;g394c34ae405_0_282"/>
          <p:cNvSpPr/>
          <p:nvPr/>
        </p:nvSpPr>
        <p:spPr>
          <a:xfrm>
            <a:off x="1022772" y="4137242"/>
            <a:ext cx="459000" cy="459000"/>
          </a:xfrm>
          <a:prstGeom prst="roundRect">
            <a:avLst>
              <a:gd fmla="val 16078780" name="adj"/>
            </a:avLst>
          </a:prstGeom>
          <a:solidFill>
            <a:srgbClr val="B42827"/>
          </a:solidFill>
          <a:ln>
            <a:noFill/>
          </a:ln>
        </p:spPr>
        <p:txBody>
          <a:bodyPr anchorCtr="0" anchor="ctr" bIns="73800" lIns="73800" spcFirstLastPara="1" rIns="73800" wrap="square" tIns="73800">
            <a:noAutofit/>
          </a:bodyPr>
          <a:lstStyle/>
          <a:p>
            <a:pPr indent="0" lvl="0" marL="0" rtl="0" algn="l">
              <a:spcBef>
                <a:spcPts val="0"/>
              </a:spcBef>
              <a:spcAft>
                <a:spcPts val="0"/>
              </a:spcAft>
              <a:buNone/>
            </a:pPr>
            <a:r>
              <a:t/>
            </a:r>
            <a:endParaRPr/>
          </a:p>
        </p:txBody>
      </p:sp>
      <p:pic>
        <p:nvPicPr>
          <p:cNvPr descr="preencoded.png" id="510" name="Google Shape;510;g394c34ae405_0_282"/>
          <p:cNvPicPr preferRelativeResize="0"/>
          <p:nvPr/>
        </p:nvPicPr>
        <p:blipFill rotWithShape="1">
          <a:blip r:embed="rId5">
            <a:alphaModFix/>
          </a:blip>
          <a:srcRect b="0" l="0" r="0" t="0"/>
          <a:stretch/>
        </p:blipFill>
        <p:spPr>
          <a:xfrm>
            <a:off x="1148976" y="4237686"/>
            <a:ext cx="206558" cy="258174"/>
          </a:xfrm>
          <a:prstGeom prst="rect">
            <a:avLst/>
          </a:prstGeom>
          <a:noFill/>
          <a:ln>
            <a:noFill/>
          </a:ln>
        </p:spPr>
      </p:pic>
      <p:sp>
        <p:nvSpPr>
          <p:cNvPr id="511" name="Google Shape;511;g394c34ae405_0_282"/>
          <p:cNvSpPr/>
          <p:nvPr/>
        </p:nvSpPr>
        <p:spPr>
          <a:xfrm>
            <a:off x="1022772" y="4749324"/>
            <a:ext cx="1912800" cy="2391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493"/>
              <a:buFont typeface="Nunito Sans"/>
              <a:buNone/>
            </a:pPr>
            <a:r>
              <a:rPr b="0" i="0" lang="en-US" sz="1493" u="none" cap="none" strike="noStrike">
                <a:solidFill>
                  <a:srgbClr val="002060"/>
                </a:solidFill>
                <a:latin typeface="Nunito Sans"/>
                <a:ea typeface="Nunito Sans"/>
                <a:cs typeface="Nunito Sans"/>
                <a:sym typeface="Nunito Sans"/>
              </a:rPr>
              <a:t>Process Resilience</a:t>
            </a:r>
            <a:endParaRPr b="0" i="0" sz="1493" u="none" cap="none" strike="noStrike"/>
          </a:p>
        </p:txBody>
      </p:sp>
      <p:sp>
        <p:nvSpPr>
          <p:cNvPr id="512" name="Google Shape;512;g394c34ae405_0_282"/>
          <p:cNvSpPr/>
          <p:nvPr/>
        </p:nvSpPr>
        <p:spPr>
          <a:xfrm>
            <a:off x="1022772" y="5080164"/>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Documented procedures and playbooks</a:t>
            </a:r>
            <a:endParaRPr b="0" i="0" sz="1170" u="none" cap="none" strike="noStrike"/>
          </a:p>
        </p:txBody>
      </p:sp>
      <p:sp>
        <p:nvSpPr>
          <p:cNvPr id="513" name="Google Shape;513;g394c34ae405_0_282"/>
          <p:cNvSpPr/>
          <p:nvPr/>
        </p:nvSpPr>
        <p:spPr>
          <a:xfrm>
            <a:off x="1022772" y="5378515"/>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Alternate workflow capabilities</a:t>
            </a:r>
            <a:endParaRPr b="0" i="0" sz="1170" u="none" cap="none" strike="noStrike"/>
          </a:p>
        </p:txBody>
      </p:sp>
      <p:sp>
        <p:nvSpPr>
          <p:cNvPr id="514" name="Google Shape;514;g394c34ae405_0_282"/>
          <p:cNvSpPr/>
          <p:nvPr/>
        </p:nvSpPr>
        <p:spPr>
          <a:xfrm>
            <a:off x="1022772" y="5676867"/>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Continuous improvement mechanisms</a:t>
            </a:r>
            <a:endParaRPr b="0" i="0" sz="1170" u="none" cap="none" strike="noStrike"/>
          </a:p>
        </p:txBody>
      </p:sp>
      <p:sp>
        <p:nvSpPr>
          <p:cNvPr id="515" name="Google Shape;515;g394c34ae405_0_282"/>
          <p:cNvSpPr/>
          <p:nvPr/>
        </p:nvSpPr>
        <p:spPr>
          <a:xfrm>
            <a:off x="6310047" y="3978071"/>
            <a:ext cx="5293500" cy="2102400"/>
          </a:xfrm>
          <a:prstGeom prst="roundRect">
            <a:avLst>
              <a:gd fmla="val 3056" name="adj"/>
            </a:avLst>
          </a:prstGeom>
          <a:solidFill>
            <a:srgbClr val="F6D5D5"/>
          </a:solidFill>
          <a:ln cap="flat" cmpd="sng" w="7700">
            <a:solidFill>
              <a:srgbClr val="DCBBBB"/>
            </a:solidFill>
            <a:prstDash val="solid"/>
            <a:round/>
            <a:headEnd len="sm" w="sm" type="none"/>
            <a:tailEnd len="sm" w="sm" type="none"/>
          </a:ln>
        </p:spPr>
        <p:txBody>
          <a:bodyPr anchorCtr="0" anchor="ctr" bIns="73800" lIns="73800" spcFirstLastPara="1" rIns="73800" wrap="square" tIns="73800">
            <a:noAutofit/>
          </a:bodyPr>
          <a:lstStyle/>
          <a:p>
            <a:pPr indent="0" lvl="0" marL="0" rtl="0" algn="l">
              <a:spcBef>
                <a:spcPts val="0"/>
              </a:spcBef>
              <a:spcAft>
                <a:spcPts val="0"/>
              </a:spcAft>
              <a:buNone/>
            </a:pPr>
            <a:r>
              <a:t/>
            </a:r>
            <a:endParaRPr/>
          </a:p>
        </p:txBody>
      </p:sp>
      <p:sp>
        <p:nvSpPr>
          <p:cNvPr id="516" name="Google Shape;516;g394c34ae405_0_282"/>
          <p:cNvSpPr/>
          <p:nvPr/>
        </p:nvSpPr>
        <p:spPr>
          <a:xfrm>
            <a:off x="6469218" y="4137242"/>
            <a:ext cx="459000" cy="459000"/>
          </a:xfrm>
          <a:prstGeom prst="roundRect">
            <a:avLst>
              <a:gd fmla="val 16078780" name="adj"/>
            </a:avLst>
          </a:prstGeom>
          <a:solidFill>
            <a:srgbClr val="B42827"/>
          </a:solidFill>
          <a:ln>
            <a:noFill/>
          </a:ln>
        </p:spPr>
        <p:txBody>
          <a:bodyPr anchorCtr="0" anchor="ctr" bIns="73800" lIns="73800" spcFirstLastPara="1" rIns="73800" wrap="square" tIns="73800">
            <a:noAutofit/>
          </a:bodyPr>
          <a:lstStyle/>
          <a:p>
            <a:pPr indent="0" lvl="0" marL="0" rtl="0" algn="l">
              <a:spcBef>
                <a:spcPts val="0"/>
              </a:spcBef>
              <a:spcAft>
                <a:spcPts val="0"/>
              </a:spcAft>
              <a:buNone/>
            </a:pPr>
            <a:r>
              <a:t/>
            </a:r>
            <a:endParaRPr/>
          </a:p>
        </p:txBody>
      </p:sp>
      <p:pic>
        <p:nvPicPr>
          <p:cNvPr descr="preencoded.png" id="517" name="Google Shape;517;g394c34ae405_0_282"/>
          <p:cNvPicPr preferRelativeResize="0"/>
          <p:nvPr/>
        </p:nvPicPr>
        <p:blipFill rotWithShape="1">
          <a:blip r:embed="rId6">
            <a:alphaModFix/>
          </a:blip>
          <a:srcRect b="0" l="0" r="0" t="0"/>
          <a:stretch/>
        </p:blipFill>
        <p:spPr>
          <a:xfrm>
            <a:off x="6595421" y="4237686"/>
            <a:ext cx="206558" cy="258174"/>
          </a:xfrm>
          <a:prstGeom prst="rect">
            <a:avLst/>
          </a:prstGeom>
          <a:noFill/>
          <a:ln>
            <a:noFill/>
          </a:ln>
        </p:spPr>
      </p:pic>
      <p:sp>
        <p:nvSpPr>
          <p:cNvPr id="518" name="Google Shape;518;g394c34ae405_0_282"/>
          <p:cNvSpPr/>
          <p:nvPr/>
        </p:nvSpPr>
        <p:spPr>
          <a:xfrm>
            <a:off x="6469218" y="4749324"/>
            <a:ext cx="1912800" cy="2391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493"/>
              <a:buFont typeface="Nunito Sans"/>
              <a:buNone/>
            </a:pPr>
            <a:r>
              <a:rPr b="0" i="0" lang="en-US" sz="1493" u="none" cap="none" strike="noStrike">
                <a:solidFill>
                  <a:srgbClr val="002060"/>
                </a:solidFill>
                <a:latin typeface="Nunito Sans"/>
                <a:ea typeface="Nunito Sans"/>
                <a:cs typeface="Nunito Sans"/>
                <a:sym typeface="Nunito Sans"/>
              </a:rPr>
              <a:t>Vendor Resilience</a:t>
            </a:r>
            <a:endParaRPr b="0" i="0" sz="1493" u="none" cap="none" strike="noStrike"/>
          </a:p>
        </p:txBody>
      </p:sp>
      <p:sp>
        <p:nvSpPr>
          <p:cNvPr id="519" name="Google Shape;519;g394c34ae405_0_282"/>
          <p:cNvSpPr/>
          <p:nvPr/>
        </p:nvSpPr>
        <p:spPr>
          <a:xfrm>
            <a:off x="6469218" y="5080164"/>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Third-party risk assessments</a:t>
            </a:r>
            <a:endParaRPr b="0" i="0" sz="1170" u="none" cap="none" strike="noStrike"/>
          </a:p>
        </p:txBody>
      </p:sp>
      <p:sp>
        <p:nvSpPr>
          <p:cNvPr id="520" name="Google Shape;520;g394c34ae405_0_282"/>
          <p:cNvSpPr/>
          <p:nvPr/>
        </p:nvSpPr>
        <p:spPr>
          <a:xfrm>
            <a:off x="6469218" y="5378515"/>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Service level agreements with resilience clauses</a:t>
            </a:r>
            <a:endParaRPr b="0" i="0" sz="1170" u="none" cap="none" strike="noStrike"/>
          </a:p>
        </p:txBody>
      </p:sp>
      <p:sp>
        <p:nvSpPr>
          <p:cNvPr id="521" name="Google Shape;521;g394c34ae405_0_282"/>
          <p:cNvSpPr/>
          <p:nvPr/>
        </p:nvSpPr>
        <p:spPr>
          <a:xfrm>
            <a:off x="6469218" y="5676867"/>
            <a:ext cx="4974900" cy="244800"/>
          </a:xfrm>
          <a:prstGeom prst="rect">
            <a:avLst/>
          </a:prstGeom>
          <a:noFill/>
          <a:ln>
            <a:noFill/>
          </a:ln>
        </p:spPr>
        <p:txBody>
          <a:bodyPr anchorCtr="0" anchor="t" bIns="0" lIns="0" spcFirstLastPara="1" rIns="0" wrap="square" tIns="0">
            <a:noAutofit/>
          </a:bodyPr>
          <a:lstStyle/>
          <a:p>
            <a:pPr indent="-276820" lvl="0" marL="276820" marR="0" rtl="0" algn="l">
              <a:lnSpc>
                <a:spcPct val="162069"/>
              </a:lnSpc>
              <a:spcBef>
                <a:spcPts val="0"/>
              </a:spcBef>
              <a:spcAft>
                <a:spcPts val="0"/>
              </a:spcAft>
              <a:buClr>
                <a:srgbClr val="002060"/>
              </a:buClr>
              <a:buSzPts val="1171"/>
              <a:buFont typeface="Inter"/>
              <a:buChar char="•"/>
            </a:pPr>
            <a:r>
              <a:rPr b="0" i="0" lang="en-US" sz="1170" u="none" cap="none" strike="noStrike">
                <a:solidFill>
                  <a:srgbClr val="002060"/>
                </a:solidFill>
                <a:latin typeface="Inter"/>
                <a:ea typeface="Inter"/>
                <a:cs typeface="Inter"/>
                <a:sym typeface="Inter"/>
              </a:rPr>
              <a:t>Joint business continuity planning</a:t>
            </a:r>
            <a:endParaRPr b="0" i="0" sz="1170"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394c34ae405_0_318"/>
          <p:cNvSpPr txBox="1"/>
          <p:nvPr>
            <p:ph idx="12" type="sldNum"/>
          </p:nvPr>
        </p:nvSpPr>
        <p:spPr>
          <a:xfrm rot="-5400000">
            <a:off x="11189118" y="5824571"/>
            <a:ext cx="1315800" cy="486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28" name="Google Shape;528;g394c34ae405_0_318"/>
          <p:cNvPicPr preferRelativeResize="0"/>
          <p:nvPr/>
        </p:nvPicPr>
        <p:blipFill rotWithShape="1">
          <a:blip r:embed="rId3">
            <a:alphaModFix/>
          </a:blip>
          <a:srcRect b="0" l="0" r="0" t="0"/>
          <a:stretch/>
        </p:blipFill>
        <p:spPr>
          <a:xfrm>
            <a:off x="557500" y="461975"/>
            <a:ext cx="3775651" cy="5663477"/>
          </a:xfrm>
          <a:prstGeom prst="rect">
            <a:avLst/>
          </a:prstGeom>
          <a:noFill/>
          <a:ln>
            <a:noFill/>
          </a:ln>
        </p:spPr>
      </p:pic>
      <p:sp>
        <p:nvSpPr>
          <p:cNvPr id="529" name="Google Shape;529;g394c34ae405_0_318"/>
          <p:cNvSpPr/>
          <p:nvPr/>
        </p:nvSpPr>
        <p:spPr>
          <a:xfrm>
            <a:off x="5194673" y="518977"/>
            <a:ext cx="6408900" cy="1202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74"/>
              <a:buFont typeface="Nunito Sans"/>
              <a:buNone/>
            </a:pPr>
            <a:r>
              <a:rPr i="0" lang="en-US" sz="3774" u="none" cap="none" strike="noStrike">
                <a:solidFill>
                  <a:srgbClr val="D1282E"/>
                </a:solidFill>
              </a:rPr>
              <a:t>Testing and Continuous Improvement</a:t>
            </a:r>
            <a:endParaRPr i="0" sz="3774" u="none" cap="none" strike="noStrike"/>
          </a:p>
        </p:txBody>
      </p:sp>
      <p:sp>
        <p:nvSpPr>
          <p:cNvPr id="530" name="Google Shape;530;g394c34ae405_0_318"/>
          <p:cNvSpPr/>
          <p:nvPr/>
        </p:nvSpPr>
        <p:spPr>
          <a:xfrm>
            <a:off x="5194673" y="2009781"/>
            <a:ext cx="6408900" cy="1231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4"/>
              <a:buFont typeface="Inter"/>
              <a:buNone/>
            </a:pPr>
            <a:r>
              <a:rPr i="0" lang="en-US" sz="1484" u="none" cap="none" strike="noStrike">
                <a:solidFill>
                  <a:srgbClr val="002060"/>
                </a:solidFill>
              </a:rPr>
              <a:t>Effective continuity programs require regular testing to validate capabilities and identify improvement opportunities. Testing should encompass both resilience mechanisms and recovery procedures through integrated exercises.</a:t>
            </a:r>
            <a:endParaRPr i="0" sz="1484" u="none" cap="none" strike="noStrike"/>
          </a:p>
        </p:txBody>
      </p:sp>
      <p:sp>
        <p:nvSpPr>
          <p:cNvPr id="531" name="Google Shape;531;g394c34ae405_0_318"/>
          <p:cNvSpPr/>
          <p:nvPr/>
        </p:nvSpPr>
        <p:spPr>
          <a:xfrm>
            <a:off x="5194673" y="3457365"/>
            <a:ext cx="6408900" cy="615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4"/>
              <a:buFont typeface="Inter"/>
              <a:buNone/>
            </a:pPr>
            <a:r>
              <a:rPr b="1" i="0" lang="en-US" sz="1484" u="none" cap="none" strike="noStrike">
                <a:solidFill>
                  <a:srgbClr val="002060"/>
                </a:solidFill>
              </a:rPr>
              <a:t>Tabletop Exercises:</a:t>
            </a:r>
            <a:r>
              <a:rPr i="0" lang="en-US" sz="1484" u="none" cap="none" strike="noStrike">
                <a:solidFill>
                  <a:srgbClr val="002060"/>
                </a:solidFill>
              </a:rPr>
              <a:t> Test decision-making and communication protocols</a:t>
            </a:r>
            <a:endParaRPr i="0" sz="1484" u="none" cap="none" strike="noStrike"/>
          </a:p>
        </p:txBody>
      </p:sp>
      <p:sp>
        <p:nvSpPr>
          <p:cNvPr id="532" name="Google Shape;532;g394c34ae405_0_318"/>
          <p:cNvSpPr/>
          <p:nvPr/>
        </p:nvSpPr>
        <p:spPr>
          <a:xfrm>
            <a:off x="5194673" y="3834459"/>
            <a:ext cx="6408900" cy="307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4"/>
              <a:buFont typeface="Inter"/>
              <a:buNone/>
            </a:pPr>
            <a:r>
              <a:rPr b="1" i="0" lang="en-US" sz="1484" u="none" cap="none" strike="noStrike">
                <a:solidFill>
                  <a:srgbClr val="002060"/>
                </a:solidFill>
              </a:rPr>
              <a:t>Technical Simulations:</a:t>
            </a:r>
            <a:r>
              <a:rPr i="0" lang="en-US" sz="1484" u="none" cap="none" strike="noStrike">
                <a:solidFill>
                  <a:srgbClr val="002060"/>
                </a:solidFill>
              </a:rPr>
              <a:t> Validate technology recovery capabilities</a:t>
            </a:r>
            <a:endParaRPr i="0" sz="1484" u="none" cap="none" strike="noStrike"/>
          </a:p>
        </p:txBody>
      </p:sp>
      <p:sp>
        <p:nvSpPr>
          <p:cNvPr id="533" name="Google Shape;533;g394c34ae405_0_318"/>
          <p:cNvSpPr/>
          <p:nvPr/>
        </p:nvSpPr>
        <p:spPr>
          <a:xfrm>
            <a:off x="5194673" y="4209508"/>
            <a:ext cx="6408900" cy="307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4"/>
              <a:buFont typeface="Inter"/>
              <a:buNone/>
            </a:pPr>
            <a:r>
              <a:rPr b="1" i="0" lang="en-US" sz="1484" u="none" cap="none" strike="noStrike">
                <a:solidFill>
                  <a:srgbClr val="002060"/>
                </a:solidFill>
              </a:rPr>
              <a:t>Full-Scale Drills:</a:t>
            </a:r>
            <a:r>
              <a:rPr i="0" lang="en-US" sz="1484" u="none" cap="none" strike="noStrike">
                <a:solidFill>
                  <a:srgbClr val="002060"/>
                </a:solidFill>
              </a:rPr>
              <a:t> Exercise complete end-to-end response</a:t>
            </a:r>
            <a:endParaRPr i="0" sz="1484" u="none" cap="none" strike="noStrike"/>
          </a:p>
        </p:txBody>
      </p:sp>
      <p:sp>
        <p:nvSpPr>
          <p:cNvPr id="534" name="Google Shape;534;g394c34ae405_0_318"/>
          <p:cNvSpPr/>
          <p:nvPr/>
        </p:nvSpPr>
        <p:spPr>
          <a:xfrm>
            <a:off x="5194673" y="4584557"/>
            <a:ext cx="6408900" cy="615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4"/>
              <a:buFont typeface="Inter"/>
              <a:buNone/>
            </a:pPr>
            <a:r>
              <a:rPr b="1" i="0" lang="en-US" sz="1484" u="none" cap="none" strike="noStrike">
                <a:solidFill>
                  <a:srgbClr val="002060"/>
                </a:solidFill>
              </a:rPr>
              <a:t>After-Action Reviews:</a:t>
            </a:r>
            <a:r>
              <a:rPr i="0" lang="en-US" sz="1484" u="none" cap="none" strike="noStrike">
                <a:solidFill>
                  <a:srgbClr val="002060"/>
                </a:solidFill>
              </a:rPr>
              <a:t> Capture lessons learned and improvement opportunities</a:t>
            </a:r>
            <a:endParaRPr i="0" sz="1484" u="none" cap="none" strike="noStrike"/>
          </a:p>
        </p:txBody>
      </p:sp>
      <p:sp>
        <p:nvSpPr>
          <p:cNvPr id="535" name="Google Shape;535;g394c34ae405_0_318"/>
          <p:cNvSpPr/>
          <p:nvPr/>
        </p:nvSpPr>
        <p:spPr>
          <a:xfrm>
            <a:off x="5194673" y="5267401"/>
            <a:ext cx="6408900" cy="307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4"/>
              <a:buFont typeface="Inter"/>
              <a:buNone/>
            </a:pPr>
            <a:r>
              <a:rPr b="1" i="0" lang="en-US" sz="1484" u="none" cap="none" strike="noStrike">
                <a:solidFill>
                  <a:srgbClr val="002060"/>
                </a:solidFill>
              </a:rPr>
              <a:t>Plan Updates:</a:t>
            </a:r>
            <a:r>
              <a:rPr i="0" lang="en-US" sz="1484" u="none" cap="none" strike="noStrike">
                <a:solidFill>
                  <a:srgbClr val="002060"/>
                </a:solidFill>
              </a:rPr>
              <a:t> Incorporate lessons into policies and procedures</a:t>
            </a:r>
            <a:endParaRPr i="0" sz="1484" u="none" cap="none" strike="noStrike"/>
          </a:p>
        </p:txBody>
      </p:sp>
      <p:sp>
        <p:nvSpPr>
          <p:cNvPr id="536" name="Google Shape;536;g394c34ae405_0_318"/>
          <p:cNvSpPr/>
          <p:nvPr/>
        </p:nvSpPr>
        <p:spPr>
          <a:xfrm>
            <a:off x="5194673" y="5642449"/>
            <a:ext cx="6408900" cy="307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4"/>
              <a:buFont typeface="Inter"/>
              <a:buNone/>
            </a:pPr>
            <a:r>
              <a:rPr b="1" i="0" lang="en-US" sz="1484" u="none" cap="none" strike="noStrike">
                <a:solidFill>
                  <a:srgbClr val="002060"/>
                </a:solidFill>
              </a:rPr>
              <a:t>Training Programs:</a:t>
            </a:r>
            <a:r>
              <a:rPr i="0" lang="en-US" sz="1484" u="none" cap="none" strike="noStrike">
                <a:solidFill>
                  <a:srgbClr val="002060"/>
                </a:solidFill>
              </a:rPr>
              <a:t> Maintain staff readiness and competency</a:t>
            </a:r>
            <a:endParaRPr i="0" sz="1484"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394c34ae405_0_332"/>
          <p:cNvSpPr txBox="1"/>
          <p:nvPr>
            <p:ph idx="12" type="sldNum"/>
          </p:nvPr>
        </p:nvSpPr>
        <p:spPr>
          <a:xfrm rot="-5400000">
            <a:off x="11189118" y="5824571"/>
            <a:ext cx="1315800" cy="486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43" name="Google Shape;543;g394c34ae405_0_332"/>
          <p:cNvSpPr/>
          <p:nvPr/>
        </p:nvSpPr>
        <p:spPr>
          <a:xfrm>
            <a:off x="599668" y="557843"/>
            <a:ext cx="6771600" cy="11394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D1282E"/>
              </a:buClr>
              <a:buSzPts val="3564"/>
              <a:buFont typeface="Nunito Sans"/>
              <a:buNone/>
            </a:pPr>
            <a:r>
              <a:rPr i="0" lang="en-US" sz="3564" u="none" cap="none" strike="noStrike">
                <a:solidFill>
                  <a:srgbClr val="D1282E"/>
                </a:solidFill>
              </a:rPr>
              <a:t>Communicating During Disruption</a:t>
            </a:r>
            <a:endParaRPr i="0" sz="3564" u="none" cap="none" strike="noStrike"/>
          </a:p>
        </p:txBody>
      </p:sp>
      <p:sp>
        <p:nvSpPr>
          <p:cNvPr id="544" name="Google Shape;544;g394c34ae405_0_332"/>
          <p:cNvSpPr/>
          <p:nvPr/>
        </p:nvSpPr>
        <p:spPr>
          <a:xfrm>
            <a:off x="599668" y="1970449"/>
            <a:ext cx="6771600" cy="874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08"/>
              <a:buFont typeface="Inter"/>
              <a:buNone/>
            </a:pPr>
            <a:r>
              <a:rPr i="0" lang="en-US" sz="1408" u="none" cap="none" strike="noStrike">
                <a:solidFill>
                  <a:srgbClr val="002060"/>
                </a:solidFill>
              </a:rPr>
              <a:t>Effective crisis communication is essential for maintaining stakeholder confidence and coordinating response efforts. Communication strategies must address both internal coordination and external transparency requirements.</a:t>
            </a:r>
            <a:endParaRPr i="0" sz="1408" u="none" cap="none" strike="noStrike"/>
          </a:p>
        </p:txBody>
      </p:sp>
      <p:sp>
        <p:nvSpPr>
          <p:cNvPr id="545" name="Google Shape;545;g394c34ae405_0_332"/>
          <p:cNvSpPr/>
          <p:nvPr/>
        </p:nvSpPr>
        <p:spPr>
          <a:xfrm>
            <a:off x="599668" y="3232742"/>
            <a:ext cx="6771600" cy="2916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08"/>
              <a:buFont typeface="Inter"/>
              <a:buNone/>
            </a:pPr>
            <a:r>
              <a:rPr b="1" i="0" lang="en-US" sz="1408" u="none" cap="none" strike="noStrike">
                <a:solidFill>
                  <a:srgbClr val="002060"/>
                </a:solidFill>
              </a:rPr>
              <a:t>Internal Communication:</a:t>
            </a:r>
            <a:r>
              <a:rPr i="0" lang="en-US" sz="1408" u="none" cap="none" strike="noStrike">
                <a:solidFill>
                  <a:srgbClr val="002060"/>
                </a:solidFill>
              </a:rPr>
              <a:t> Clear chains of command and decision authority</a:t>
            </a:r>
            <a:endParaRPr i="0" sz="1408" u="none" cap="none" strike="noStrike"/>
          </a:p>
        </p:txBody>
      </p:sp>
      <p:sp>
        <p:nvSpPr>
          <p:cNvPr id="546" name="Google Shape;546;g394c34ae405_0_332"/>
          <p:cNvSpPr/>
          <p:nvPr/>
        </p:nvSpPr>
        <p:spPr>
          <a:xfrm>
            <a:off x="599668" y="3587963"/>
            <a:ext cx="6771600" cy="2916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08"/>
              <a:buFont typeface="Inter"/>
              <a:buNone/>
            </a:pPr>
            <a:r>
              <a:rPr b="1" i="0" lang="en-US" sz="1408" u="none" cap="none" strike="noStrike">
                <a:solidFill>
                  <a:srgbClr val="002060"/>
                </a:solidFill>
              </a:rPr>
              <a:t>Customer Communication:</a:t>
            </a:r>
            <a:r>
              <a:rPr i="0" lang="en-US" sz="1408" u="none" cap="none" strike="noStrike">
                <a:solidFill>
                  <a:srgbClr val="002060"/>
                </a:solidFill>
              </a:rPr>
              <a:t> Transparent updates and realistic timelines</a:t>
            </a:r>
            <a:endParaRPr i="0" sz="1408" u="none" cap="none" strike="noStrike"/>
          </a:p>
        </p:txBody>
      </p:sp>
      <p:sp>
        <p:nvSpPr>
          <p:cNvPr id="547" name="Google Shape;547;g394c34ae405_0_332"/>
          <p:cNvSpPr/>
          <p:nvPr/>
        </p:nvSpPr>
        <p:spPr>
          <a:xfrm>
            <a:off x="599675" y="3943179"/>
            <a:ext cx="6771600" cy="3492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08"/>
              <a:buFont typeface="Inter"/>
              <a:buNone/>
            </a:pPr>
            <a:r>
              <a:rPr b="1" i="0" lang="en-US" sz="1408" u="none" cap="none" strike="noStrike">
                <a:solidFill>
                  <a:srgbClr val="002060"/>
                </a:solidFill>
              </a:rPr>
              <a:t>Regulatory Communication:</a:t>
            </a:r>
            <a:r>
              <a:rPr i="0" lang="en-US" sz="1408" u="none" cap="none" strike="noStrike">
                <a:solidFill>
                  <a:srgbClr val="002060"/>
                </a:solidFill>
              </a:rPr>
              <a:t> Timely notifications as required by compliance</a:t>
            </a:r>
            <a:endParaRPr i="0" sz="1408" u="none" cap="none" strike="noStrike"/>
          </a:p>
        </p:txBody>
      </p:sp>
      <p:sp>
        <p:nvSpPr>
          <p:cNvPr id="548" name="Google Shape;548;g394c34ae405_0_332"/>
          <p:cNvSpPr/>
          <p:nvPr/>
        </p:nvSpPr>
        <p:spPr>
          <a:xfrm>
            <a:off x="599675" y="4292370"/>
            <a:ext cx="6771600" cy="2916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08"/>
              <a:buFont typeface="Inter"/>
              <a:buNone/>
            </a:pPr>
            <a:r>
              <a:rPr b="1" i="0" lang="en-US" sz="1408" u="none" cap="none" strike="noStrike">
                <a:solidFill>
                  <a:srgbClr val="002060"/>
                </a:solidFill>
              </a:rPr>
              <a:t>Media Communication:</a:t>
            </a:r>
            <a:r>
              <a:rPr i="0" lang="en-US" sz="1408" u="none" cap="none" strike="noStrike">
                <a:solidFill>
                  <a:srgbClr val="002060"/>
                </a:solidFill>
              </a:rPr>
              <a:t> Consistent messaging and designated spokespeople</a:t>
            </a:r>
            <a:endParaRPr i="0" sz="1408" u="none" cap="none" strike="noStrike"/>
          </a:p>
        </p:txBody>
      </p:sp>
      <p:sp>
        <p:nvSpPr>
          <p:cNvPr id="549" name="Google Shape;549;g394c34ae405_0_332"/>
          <p:cNvSpPr/>
          <p:nvPr/>
        </p:nvSpPr>
        <p:spPr>
          <a:xfrm>
            <a:off x="599668" y="4661298"/>
            <a:ext cx="6771600" cy="2916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08"/>
              <a:buFont typeface="Inter"/>
              <a:buNone/>
            </a:pPr>
            <a:r>
              <a:rPr b="1" i="0" lang="en-US" sz="1408" u="none" cap="none" strike="noStrike">
                <a:solidFill>
                  <a:srgbClr val="002060"/>
                </a:solidFill>
              </a:rPr>
              <a:t>Vendor Communication:</a:t>
            </a:r>
            <a:r>
              <a:rPr i="0" lang="en-US" sz="1408" u="none" cap="none" strike="noStrike">
                <a:solidFill>
                  <a:srgbClr val="002060"/>
                </a:solidFill>
              </a:rPr>
              <a:t> Coordination with third-party service providers</a:t>
            </a:r>
            <a:endParaRPr i="0" sz="1408" u="none" cap="none" strike="noStrike"/>
          </a:p>
        </p:txBody>
      </p:sp>
      <p:sp>
        <p:nvSpPr>
          <p:cNvPr id="550" name="Google Shape;550;g394c34ae405_0_332"/>
          <p:cNvSpPr/>
          <p:nvPr/>
        </p:nvSpPr>
        <p:spPr>
          <a:xfrm>
            <a:off x="599668" y="5016519"/>
            <a:ext cx="6771600" cy="2916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08"/>
              <a:buFont typeface="Inter"/>
              <a:buNone/>
            </a:pPr>
            <a:r>
              <a:rPr b="1" i="0" lang="en-US" sz="1408" u="none" cap="none" strike="noStrike">
                <a:solidFill>
                  <a:srgbClr val="002060"/>
                </a:solidFill>
              </a:rPr>
              <a:t>Documentation:</a:t>
            </a:r>
            <a:r>
              <a:rPr i="0" lang="en-US" sz="1408" u="none" cap="none" strike="noStrike">
                <a:solidFill>
                  <a:srgbClr val="002060"/>
                </a:solidFill>
              </a:rPr>
              <a:t> Record decisions and actions for post-incident review</a:t>
            </a:r>
            <a:endParaRPr i="0" sz="1408" u="none" cap="none" strike="noStrike"/>
          </a:p>
        </p:txBody>
      </p:sp>
      <p:pic>
        <p:nvPicPr>
          <p:cNvPr descr="preencoded.png" id="551" name="Google Shape;551;g394c34ae405_0_332"/>
          <p:cNvPicPr preferRelativeResize="0"/>
          <p:nvPr/>
        </p:nvPicPr>
        <p:blipFill rotWithShape="1">
          <a:blip r:embed="rId3">
            <a:alphaModFix/>
          </a:blip>
          <a:srcRect b="0" l="0" r="0" t="30089"/>
          <a:stretch/>
        </p:blipFill>
        <p:spPr>
          <a:xfrm>
            <a:off x="7829550" y="1299050"/>
            <a:ext cx="3774024" cy="39575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394c34ae405_0_346"/>
          <p:cNvSpPr txBox="1"/>
          <p:nvPr>
            <p:ph idx="12" type="sldNum"/>
          </p:nvPr>
        </p:nvSpPr>
        <p:spPr>
          <a:xfrm rot="-5400000">
            <a:off x="11189118" y="5824571"/>
            <a:ext cx="1315800" cy="486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58" name="Google Shape;558;g394c34ae405_0_346"/>
          <p:cNvPicPr preferRelativeResize="0"/>
          <p:nvPr/>
        </p:nvPicPr>
        <p:blipFill rotWithShape="1">
          <a:blip r:embed="rId3">
            <a:alphaModFix/>
          </a:blip>
          <a:srcRect b="0" l="0" r="0" t="0"/>
          <a:stretch/>
        </p:blipFill>
        <p:spPr>
          <a:xfrm>
            <a:off x="830398" y="914152"/>
            <a:ext cx="3633840" cy="5450771"/>
          </a:xfrm>
          <a:prstGeom prst="rect">
            <a:avLst/>
          </a:prstGeom>
          <a:noFill/>
          <a:ln>
            <a:noFill/>
          </a:ln>
        </p:spPr>
      </p:pic>
      <p:sp>
        <p:nvSpPr>
          <p:cNvPr id="559" name="Google Shape;559;g394c34ae405_0_346"/>
          <p:cNvSpPr/>
          <p:nvPr/>
        </p:nvSpPr>
        <p:spPr>
          <a:xfrm>
            <a:off x="5034016" y="852950"/>
            <a:ext cx="5223600" cy="488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051"/>
              <a:buFont typeface="Nunito Sans"/>
              <a:buNone/>
            </a:pPr>
            <a:r>
              <a:rPr i="0" lang="en-US" sz="3050" u="none" cap="none" strike="noStrike">
                <a:solidFill>
                  <a:srgbClr val="D1282E"/>
                </a:solidFill>
              </a:rPr>
              <a:t>Summary and Key Takeaways</a:t>
            </a:r>
            <a:endParaRPr i="0" sz="3050" u="none" cap="none" strike="noStrike"/>
          </a:p>
        </p:txBody>
      </p:sp>
      <p:sp>
        <p:nvSpPr>
          <p:cNvPr id="560" name="Google Shape;560;g394c34ae405_0_346"/>
          <p:cNvSpPr/>
          <p:nvPr/>
        </p:nvSpPr>
        <p:spPr>
          <a:xfrm>
            <a:off x="5034016" y="1576021"/>
            <a:ext cx="6247200" cy="7506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04"/>
              <a:buFont typeface="Inter"/>
              <a:buNone/>
            </a:pPr>
            <a:r>
              <a:rPr i="0" lang="en-US" sz="1204" u="none" cap="none" strike="noStrike">
                <a:solidFill>
                  <a:srgbClr val="002060"/>
                </a:solidFill>
              </a:rPr>
              <a:t>Resilience and recovery represent complementary capabilities that together create comprehensive business continuity protection. Organizations that master both achieve superior outcomes during disruptions.</a:t>
            </a:r>
            <a:endParaRPr i="0" sz="1204" u="none" cap="none" strike="noStrike"/>
          </a:p>
        </p:txBody>
      </p:sp>
      <p:sp>
        <p:nvSpPr>
          <p:cNvPr id="561" name="Google Shape;561;g394c34ae405_0_346"/>
          <p:cNvSpPr/>
          <p:nvPr/>
        </p:nvSpPr>
        <p:spPr>
          <a:xfrm>
            <a:off x="5034016" y="2502322"/>
            <a:ext cx="6247200" cy="5004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04"/>
              <a:buFont typeface="Inter"/>
              <a:buNone/>
            </a:pPr>
            <a:r>
              <a:rPr b="1" i="0" lang="en-US" sz="1204" u="none" cap="none" strike="noStrike">
                <a:solidFill>
                  <a:srgbClr val="002060"/>
                </a:solidFill>
              </a:rPr>
              <a:t>Resilience is proactive and continuous</a:t>
            </a:r>
            <a:r>
              <a:rPr i="0" lang="en-US" sz="1204" u="none" cap="none" strike="noStrike">
                <a:solidFill>
                  <a:srgbClr val="002060"/>
                </a:solidFill>
              </a:rPr>
              <a:t> - builds strength before, during, and after incidents</a:t>
            </a:r>
            <a:endParaRPr i="0" sz="1204" u="none" cap="none" strike="noStrike"/>
          </a:p>
        </p:txBody>
      </p:sp>
      <p:sp>
        <p:nvSpPr>
          <p:cNvPr id="562" name="Google Shape;562;g394c34ae405_0_346"/>
          <p:cNvSpPr/>
          <p:nvPr/>
        </p:nvSpPr>
        <p:spPr>
          <a:xfrm>
            <a:off x="5034016" y="3057338"/>
            <a:ext cx="6247200" cy="5004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04"/>
              <a:buFont typeface="Inter"/>
              <a:buNone/>
            </a:pPr>
            <a:r>
              <a:rPr b="1" i="0" lang="en-US" sz="1204" u="none" cap="none" strike="noStrike">
                <a:solidFill>
                  <a:srgbClr val="002060"/>
                </a:solidFill>
              </a:rPr>
              <a:t>Recovery is reactive and time-bound</a:t>
            </a:r>
            <a:r>
              <a:rPr i="0" lang="en-US" sz="1204" u="none" cap="none" strike="noStrike">
                <a:solidFill>
                  <a:srgbClr val="002060"/>
                </a:solidFill>
              </a:rPr>
              <a:t> - provides systematic restoration following disruptions</a:t>
            </a:r>
            <a:endParaRPr i="0" sz="1204" u="none" cap="none" strike="noStrike"/>
          </a:p>
        </p:txBody>
      </p:sp>
      <p:sp>
        <p:nvSpPr>
          <p:cNvPr id="563" name="Google Shape;563;g394c34ae405_0_346"/>
          <p:cNvSpPr/>
          <p:nvPr/>
        </p:nvSpPr>
        <p:spPr>
          <a:xfrm>
            <a:off x="5034025" y="3582352"/>
            <a:ext cx="6247200" cy="3588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04"/>
              <a:buFont typeface="Inter"/>
              <a:buNone/>
            </a:pPr>
            <a:r>
              <a:rPr b="1" i="0" lang="en-US" sz="1204" u="none" cap="none" strike="noStrike">
                <a:solidFill>
                  <a:srgbClr val="002060"/>
                </a:solidFill>
              </a:rPr>
              <a:t>Both are essential</a:t>
            </a:r>
            <a:r>
              <a:rPr i="0" lang="en-US" sz="1204" u="none" cap="none" strike="noStrike">
                <a:solidFill>
                  <a:srgbClr val="002060"/>
                </a:solidFill>
              </a:rPr>
              <a:t> - resilience reduces impact while recovery ensures restoration</a:t>
            </a:r>
            <a:endParaRPr i="0" sz="1204" u="none" cap="none" strike="noStrike"/>
          </a:p>
        </p:txBody>
      </p:sp>
      <p:sp>
        <p:nvSpPr>
          <p:cNvPr id="564" name="Google Shape;564;g394c34ae405_0_346"/>
          <p:cNvSpPr/>
          <p:nvPr/>
        </p:nvSpPr>
        <p:spPr>
          <a:xfrm>
            <a:off x="5034016" y="3993496"/>
            <a:ext cx="6247200" cy="5004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04"/>
              <a:buFont typeface="Inter"/>
              <a:buNone/>
            </a:pPr>
            <a:r>
              <a:rPr b="1" i="0" lang="en-US" sz="1204" u="none" cap="none" strike="noStrike">
                <a:solidFill>
                  <a:srgbClr val="002060"/>
                </a:solidFill>
              </a:rPr>
              <a:t>Integration is critical</a:t>
            </a:r>
            <a:r>
              <a:rPr i="0" lang="en-US" sz="1204" u="none" cap="none" strike="noStrike">
                <a:solidFill>
                  <a:srgbClr val="002060"/>
                </a:solidFill>
              </a:rPr>
              <a:t> - unified planning across technology, people, processes, and vendors</a:t>
            </a:r>
            <a:endParaRPr i="0" sz="1204" u="none" cap="none" strike="noStrike"/>
          </a:p>
        </p:txBody>
      </p:sp>
      <p:sp>
        <p:nvSpPr>
          <p:cNvPr id="565" name="Google Shape;565;g394c34ae405_0_346"/>
          <p:cNvSpPr/>
          <p:nvPr/>
        </p:nvSpPr>
        <p:spPr>
          <a:xfrm>
            <a:off x="5034016" y="4380638"/>
            <a:ext cx="6247200" cy="5004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04"/>
              <a:buFont typeface="Inter"/>
              <a:buNone/>
            </a:pPr>
            <a:r>
              <a:rPr b="1" i="0" lang="en-US" sz="1204" u="none" cap="none" strike="noStrike">
                <a:solidFill>
                  <a:srgbClr val="002060"/>
                </a:solidFill>
              </a:rPr>
              <a:t>Testing validates capabilities</a:t>
            </a:r>
            <a:r>
              <a:rPr i="0" lang="en-US" sz="1204" u="none" cap="none" strike="noStrike">
                <a:solidFill>
                  <a:srgbClr val="002060"/>
                </a:solidFill>
              </a:rPr>
              <a:t> - regular exercises identify gaps and improvement opportunities</a:t>
            </a:r>
            <a:endParaRPr i="0" sz="1204" u="none" cap="none" strike="noStrike"/>
          </a:p>
        </p:txBody>
      </p:sp>
      <p:sp>
        <p:nvSpPr>
          <p:cNvPr id="566" name="Google Shape;566;g394c34ae405_0_346"/>
          <p:cNvSpPr/>
          <p:nvPr/>
        </p:nvSpPr>
        <p:spPr>
          <a:xfrm>
            <a:off x="5034016" y="5007604"/>
            <a:ext cx="6247200" cy="5004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04"/>
              <a:buFont typeface="Inter"/>
              <a:buNone/>
            </a:pPr>
            <a:r>
              <a:rPr b="1" i="0" lang="en-US" sz="1204" u="none" cap="none" strike="noStrike">
                <a:solidFill>
                  <a:srgbClr val="002060"/>
                </a:solidFill>
              </a:rPr>
              <a:t>Board-level commitment is necessary</a:t>
            </a:r>
            <a:r>
              <a:rPr i="0" lang="en-US" sz="1204" u="none" cap="none" strike="noStrike">
                <a:solidFill>
                  <a:srgbClr val="002060"/>
                </a:solidFill>
              </a:rPr>
              <a:t> - resilience requires strategic investment and governance</a:t>
            </a:r>
            <a:endParaRPr i="0" sz="1204" u="none" cap="none" strike="noStrike"/>
          </a:p>
        </p:txBody>
      </p:sp>
      <p:sp>
        <p:nvSpPr>
          <p:cNvPr id="567" name="Google Shape;567;g394c34ae405_0_346"/>
          <p:cNvSpPr/>
          <p:nvPr/>
        </p:nvSpPr>
        <p:spPr>
          <a:xfrm>
            <a:off x="5004041" y="6073388"/>
            <a:ext cx="6247200" cy="2502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04"/>
              <a:buFont typeface="Inter"/>
              <a:buNone/>
            </a:pPr>
            <a:r>
              <a:rPr i="0" lang="en-US" sz="1204" u="none" cap="none" strike="noStrike">
                <a:solidFill>
                  <a:srgbClr val="002060"/>
                </a:solidFill>
              </a:rPr>
              <a:t>Building resilience is about preparation, awareness, and continuous improvement.</a:t>
            </a:r>
            <a:endParaRPr i="0" sz="1204" u="none" cap="none" strike="no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
          <p:cNvSpPr txBox="1"/>
          <p:nvPr>
            <p:ph idx="11" type="ftr"/>
          </p:nvPr>
        </p:nvSpPr>
        <p:spPr>
          <a:xfrm>
            <a:off x="9588795" y="127591"/>
            <a:ext cx="2603205" cy="340241"/>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574" name="Google Shape;574;p1"/>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7200">
                <a:solidFill>
                  <a:schemeClr val="dk2"/>
                </a:solidFill>
              </a:rPr>
              <a:t>BREAK TIME</a:t>
            </a:r>
            <a:endParaRPr b="0" i="0" sz="7200" u="none" cap="none" strike="noStrike">
              <a:solidFill>
                <a:schemeClr val="dk2"/>
              </a:solidFill>
              <a:latin typeface="Arial"/>
              <a:ea typeface="Arial"/>
              <a:cs typeface="Arial"/>
              <a:sym typeface="Arial"/>
            </a:endParaRPr>
          </a:p>
        </p:txBody>
      </p:sp>
      <p:sp>
        <p:nvSpPr>
          <p:cNvPr id="575" name="Google Shape;575;p1"/>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None/>
            </a:pPr>
            <a:r>
              <a:rPr b="0" lang="en-US" sz="2400"/>
              <a:t>Be back in 15 mins. </a:t>
            </a:r>
            <a:endParaRPr b="0"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394c34ae405_0_1054"/>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582" name="Google Shape;582;g394c34ae405_0_1054"/>
          <p:cNvSpPr txBox="1"/>
          <p:nvPr/>
        </p:nvSpPr>
        <p:spPr>
          <a:xfrm>
            <a:off x="58718" y="467832"/>
            <a:ext cx="8715900" cy="12393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3600">
                <a:solidFill>
                  <a:schemeClr val="dk2"/>
                </a:solidFill>
              </a:rPr>
              <a:t>Strategic, Tactical &amp; Operational Goals of Resilience and Recovery</a:t>
            </a:r>
            <a:endParaRPr b="0" i="0" sz="400" u="none" cap="none" strike="noStrike">
              <a:solidFill>
                <a:schemeClr val="dk2"/>
              </a:solidFill>
              <a:latin typeface="Arial"/>
              <a:ea typeface="Arial"/>
              <a:cs typeface="Arial"/>
              <a:sym typeface="Arial"/>
            </a:endParaRPr>
          </a:p>
        </p:txBody>
      </p:sp>
      <p:sp>
        <p:nvSpPr>
          <p:cNvPr id="583" name="Google Shape;583;g394c34ae405_0_1054"/>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84" name="Google Shape;584;g394c34ae405_0_1054"/>
          <p:cNvSpPr txBox="1"/>
          <p:nvPr>
            <p:ph idx="1" type="body"/>
          </p:nvPr>
        </p:nvSpPr>
        <p:spPr>
          <a:xfrm>
            <a:off x="129975" y="1508175"/>
            <a:ext cx="4335600" cy="4912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t/>
            </a:r>
            <a:endParaRPr b="0" sz="1400"/>
          </a:p>
          <a:p>
            <a:pPr indent="0" lvl="0" marL="0" rtl="0" algn="l">
              <a:lnSpc>
                <a:spcPct val="115000"/>
              </a:lnSpc>
              <a:spcBef>
                <a:spcPts val="1200"/>
              </a:spcBef>
              <a:spcAft>
                <a:spcPts val="0"/>
              </a:spcAft>
              <a:buNone/>
            </a:pPr>
            <a:r>
              <a:rPr b="0" lang="en-US" sz="1400"/>
              <a:t>Organizational resilience succeeds when strategic vision, tactical planning, and operational execution work in harmony. These three interconnected levels create a comprehensive framework that transforms resilience from a reactive capability into a proactive organizational strength, ensuring business continuity across all scenarios.</a:t>
            </a:r>
            <a:endParaRPr b="0" sz="1400"/>
          </a:p>
          <a:p>
            <a:pPr indent="-317500" lvl="0" marL="457200" rtl="0" algn="l">
              <a:lnSpc>
                <a:spcPct val="115000"/>
              </a:lnSpc>
              <a:spcBef>
                <a:spcPts val="1200"/>
              </a:spcBef>
              <a:spcAft>
                <a:spcPts val="0"/>
              </a:spcAft>
              <a:buSzPts val="1400"/>
              <a:buChar char="●"/>
            </a:pPr>
            <a:r>
              <a:rPr b="0" lang="en-US" sz="1400"/>
              <a:t>Master the distinct roles of strategic, tactical, and operational resilience goals</a:t>
            </a:r>
            <a:endParaRPr b="0" sz="1400"/>
          </a:p>
          <a:p>
            <a:pPr indent="-317500" lvl="0" marL="457200" rtl="0" algn="l">
              <a:lnSpc>
                <a:spcPct val="115000"/>
              </a:lnSpc>
              <a:spcBef>
                <a:spcPts val="0"/>
              </a:spcBef>
              <a:spcAft>
                <a:spcPts val="0"/>
              </a:spcAft>
              <a:buSzPts val="1400"/>
              <a:buChar char="●"/>
            </a:pPr>
            <a:r>
              <a:rPr b="0" lang="en-US" sz="1400"/>
              <a:t>Understand how leadership vision translates to daily operational readiness</a:t>
            </a:r>
            <a:endParaRPr b="0" sz="1400"/>
          </a:p>
          <a:p>
            <a:pPr indent="-317500" lvl="0" marL="457200" rtl="0" algn="l">
              <a:lnSpc>
                <a:spcPct val="115000"/>
              </a:lnSpc>
              <a:spcBef>
                <a:spcPts val="0"/>
              </a:spcBef>
              <a:spcAft>
                <a:spcPts val="0"/>
              </a:spcAft>
              <a:buSzPts val="1400"/>
              <a:buChar char="●"/>
            </a:pPr>
            <a:r>
              <a:rPr b="0" lang="en-US" sz="1400"/>
              <a:t>Explore real-world applications across all three organizational levels</a:t>
            </a:r>
            <a:endParaRPr b="0" sz="1400"/>
          </a:p>
          <a:p>
            <a:pPr indent="-317500" lvl="0" marL="457200" rtl="0" algn="l">
              <a:lnSpc>
                <a:spcPct val="115000"/>
              </a:lnSpc>
              <a:spcBef>
                <a:spcPts val="0"/>
              </a:spcBef>
              <a:spcAft>
                <a:spcPts val="0"/>
              </a:spcAft>
              <a:buSzPts val="1400"/>
              <a:buChar char="●"/>
            </a:pPr>
            <a:r>
              <a:rPr b="0" lang="en-US" sz="1400"/>
              <a:t>Build foundation knowledge for DRI International certification success</a:t>
            </a:r>
            <a:endParaRPr b="0" sz="2700"/>
          </a:p>
        </p:txBody>
      </p:sp>
      <p:pic>
        <p:nvPicPr>
          <p:cNvPr descr="whistle of a soccer coach and tactical diagram scribble ob black board, grungy style, great soccer event this year (Provided by Getty Images)" id="585" name="Google Shape;585;g394c34ae405_0_1054"/>
          <p:cNvPicPr preferRelativeResize="0"/>
          <p:nvPr/>
        </p:nvPicPr>
        <p:blipFill>
          <a:blip r:embed="rId3">
            <a:alphaModFix/>
          </a:blip>
          <a:stretch>
            <a:fillRect/>
          </a:stretch>
        </p:blipFill>
        <p:spPr>
          <a:xfrm>
            <a:off x="5937949" y="2262351"/>
            <a:ext cx="4930801" cy="32887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394c34ae405_0_1063"/>
          <p:cNvSpPr txBox="1"/>
          <p:nvPr>
            <p:ph type="title"/>
          </p:nvPr>
        </p:nvSpPr>
        <p:spPr>
          <a:xfrm>
            <a:off x="617450" y="356038"/>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592" name="Google Shape;592;g394c34ae405_0_1063"/>
          <p:cNvSpPr txBox="1"/>
          <p:nvPr>
            <p:ph idx="1" type="body"/>
          </p:nvPr>
        </p:nvSpPr>
        <p:spPr>
          <a:xfrm>
            <a:off x="617450" y="1277213"/>
            <a:ext cx="6701100" cy="5052300"/>
          </a:xfrm>
          <a:prstGeom prst="rect">
            <a:avLst/>
          </a:prstGeom>
          <a:noFill/>
          <a:ln>
            <a:noFill/>
          </a:ln>
        </p:spPr>
        <p:txBody>
          <a:bodyPr anchorCtr="0" anchor="t" bIns="45700" lIns="91425" spcFirstLastPara="1" rIns="91425" wrap="square" tIns="45700">
            <a:normAutofit/>
          </a:bodyPr>
          <a:lstStyle/>
          <a:p>
            <a:pPr indent="-172085" lvl="0" marL="184785" marR="1300480" rtl="0" algn="l">
              <a:lnSpc>
                <a:spcPct val="100000"/>
              </a:lnSpc>
              <a:spcBef>
                <a:spcPts val="1190"/>
              </a:spcBef>
              <a:spcAft>
                <a:spcPts val="0"/>
              </a:spcAft>
              <a:buClr>
                <a:schemeClr val="dk1"/>
              </a:buClr>
              <a:buSzPts val="2400"/>
              <a:buFont typeface="Arial"/>
              <a:buChar char="•"/>
            </a:pPr>
            <a:r>
              <a:rPr b="0" lang="en-US" sz="2400"/>
              <a:t>  Understanding the three levels</a:t>
            </a:r>
            <a:endParaRPr b="0" sz="2400"/>
          </a:p>
          <a:p>
            <a:pPr indent="-172085" lvl="0" marL="184785" marR="1300480" rtl="0" algn="l">
              <a:lnSpc>
                <a:spcPct val="100000"/>
              </a:lnSpc>
              <a:spcBef>
                <a:spcPts val="1190"/>
              </a:spcBef>
              <a:spcAft>
                <a:spcPts val="0"/>
              </a:spcAft>
              <a:buClr>
                <a:schemeClr val="dk1"/>
              </a:buClr>
              <a:buSzPts val="2400"/>
              <a:buFont typeface="Arial"/>
              <a:buChar char="•"/>
            </a:pPr>
            <a:r>
              <a:rPr b="0" lang="en-US" sz="2400"/>
              <a:t> Strategic goals and leadership alignment</a:t>
            </a:r>
            <a:endParaRPr b="0" sz="2400"/>
          </a:p>
          <a:p>
            <a:pPr indent="-172085" lvl="0" marL="184785" marR="1300480" rtl="0" algn="l">
              <a:lnSpc>
                <a:spcPct val="100000"/>
              </a:lnSpc>
              <a:spcBef>
                <a:spcPts val="1190"/>
              </a:spcBef>
              <a:spcAft>
                <a:spcPts val="0"/>
              </a:spcAft>
              <a:buClr>
                <a:schemeClr val="dk1"/>
              </a:buClr>
              <a:buSzPts val="2400"/>
              <a:buFont typeface="Arial"/>
              <a:buChar char="•"/>
            </a:pPr>
            <a:r>
              <a:rPr b="0" lang="en-US" sz="2400"/>
              <a:t> Tactical goals and execution planning</a:t>
            </a:r>
            <a:endParaRPr b="0" sz="2400"/>
          </a:p>
          <a:p>
            <a:pPr indent="-172085" lvl="0" marL="184785" marR="1300480" rtl="0" algn="l">
              <a:lnSpc>
                <a:spcPct val="100000"/>
              </a:lnSpc>
              <a:spcBef>
                <a:spcPts val="1190"/>
              </a:spcBef>
              <a:spcAft>
                <a:spcPts val="0"/>
              </a:spcAft>
              <a:buClr>
                <a:schemeClr val="dk1"/>
              </a:buClr>
              <a:buSzPts val="2400"/>
              <a:buFont typeface="Arial"/>
              <a:buChar char="•"/>
            </a:pPr>
            <a:r>
              <a:rPr b="0" lang="en-US" sz="2400"/>
              <a:t> Operational goals and daily integration</a:t>
            </a:r>
            <a:endParaRPr b="0" sz="2400"/>
          </a:p>
          <a:p>
            <a:pPr indent="-172085" lvl="0" marL="184785" marR="1300480" rtl="0" algn="l">
              <a:lnSpc>
                <a:spcPct val="100000"/>
              </a:lnSpc>
              <a:spcBef>
                <a:spcPts val="1190"/>
              </a:spcBef>
              <a:spcAft>
                <a:spcPts val="0"/>
              </a:spcAft>
              <a:buClr>
                <a:schemeClr val="dk1"/>
              </a:buClr>
              <a:buSzPts val="2400"/>
              <a:buFont typeface="Arial"/>
              <a:buChar char="•"/>
            </a:pPr>
            <a:r>
              <a:rPr b="0" lang="en-US" sz="2400"/>
              <a:t> Connecting goals across all levels</a:t>
            </a:r>
            <a:endParaRPr b="0" sz="2400"/>
          </a:p>
        </p:txBody>
      </p:sp>
      <p:sp>
        <p:nvSpPr>
          <p:cNvPr id="593" name="Google Shape;593;g394c34ae405_0_106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94" name="Google Shape;594;g394c34ae405_0_106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95" name="Google Shape;595;g394c34ae405_0_1063"/>
          <p:cNvSpPr txBox="1"/>
          <p:nvPr>
            <p:ph idx="1" type="body"/>
          </p:nvPr>
        </p:nvSpPr>
        <p:spPr>
          <a:xfrm>
            <a:off x="6262375" y="1135075"/>
            <a:ext cx="5828100" cy="5052300"/>
          </a:xfrm>
          <a:prstGeom prst="rect">
            <a:avLst/>
          </a:prstGeom>
          <a:noFill/>
          <a:ln>
            <a:noFill/>
          </a:ln>
        </p:spPr>
        <p:txBody>
          <a:bodyPr anchorCtr="0" anchor="t" bIns="45700" lIns="91425" spcFirstLastPara="1" rIns="91425" wrap="square" tIns="45700">
            <a:normAutofit/>
          </a:bodyPr>
          <a:lstStyle/>
          <a:p>
            <a:pPr indent="-172085" lvl="0" marL="184785" marR="1300480" rtl="0" algn="l">
              <a:lnSpc>
                <a:spcPct val="100000"/>
              </a:lnSpc>
              <a:spcBef>
                <a:spcPts val="1190"/>
              </a:spcBef>
              <a:spcAft>
                <a:spcPts val="0"/>
              </a:spcAft>
              <a:buClr>
                <a:schemeClr val="dk1"/>
              </a:buClr>
              <a:buSzPts val="2400"/>
              <a:buFont typeface="Arial"/>
              <a:buChar char="•"/>
            </a:pPr>
            <a:r>
              <a:rPr b="0" lang="en-US" sz="2400"/>
              <a:t> Define strategic, tactical, and operational resilience goals</a:t>
            </a:r>
            <a:endParaRPr b="0" sz="2400"/>
          </a:p>
          <a:p>
            <a:pPr indent="-172085" lvl="0" marL="184785" marR="1300480" rtl="0" algn="l">
              <a:lnSpc>
                <a:spcPct val="100000"/>
              </a:lnSpc>
              <a:spcBef>
                <a:spcPts val="1190"/>
              </a:spcBef>
              <a:spcAft>
                <a:spcPts val="0"/>
              </a:spcAft>
              <a:buClr>
                <a:schemeClr val="dk1"/>
              </a:buClr>
              <a:buSzPts val="2400"/>
              <a:buFont typeface="Arial"/>
              <a:buChar char="•"/>
            </a:pPr>
            <a:r>
              <a:rPr b="0" lang="en-US" sz="2400"/>
              <a:t> Explain their roles in resilience and recovery programs</a:t>
            </a:r>
            <a:endParaRPr b="0" sz="2400"/>
          </a:p>
          <a:p>
            <a:pPr indent="-172085" lvl="0" marL="184785" marR="1300480" rtl="0" algn="l">
              <a:lnSpc>
                <a:spcPct val="100000"/>
              </a:lnSpc>
              <a:spcBef>
                <a:spcPts val="1190"/>
              </a:spcBef>
              <a:spcAft>
                <a:spcPts val="0"/>
              </a:spcAft>
              <a:buClr>
                <a:schemeClr val="dk1"/>
              </a:buClr>
              <a:buSzPts val="2400"/>
              <a:buFont typeface="Arial"/>
              <a:buChar char="•"/>
            </a:pPr>
            <a:r>
              <a:rPr b="0" lang="en-US" sz="2400"/>
              <a:t> Show how goals align for continuity and adaptability</a:t>
            </a:r>
            <a:endParaRPr b="0" sz="2400"/>
          </a:p>
          <a:p>
            <a:pPr indent="-172085" lvl="0" marL="184785" marR="1300480" rtl="0" algn="l">
              <a:lnSpc>
                <a:spcPct val="100000"/>
              </a:lnSpc>
              <a:spcBef>
                <a:spcPts val="1190"/>
              </a:spcBef>
              <a:spcAft>
                <a:spcPts val="0"/>
              </a:spcAft>
              <a:buClr>
                <a:schemeClr val="dk1"/>
              </a:buClr>
              <a:buSzPts val="2400"/>
              <a:buFont typeface="Arial"/>
              <a:buChar char="•"/>
            </a:pPr>
            <a:r>
              <a:rPr b="0" lang="en-US" sz="2400"/>
              <a:t> Identify actions and responsibilities at each level</a:t>
            </a:r>
            <a:endParaRPr b="0" sz="2400"/>
          </a:p>
        </p:txBody>
      </p:sp>
      <p:sp>
        <p:nvSpPr>
          <p:cNvPr id="596" name="Google Shape;596;g394c34ae405_0_1063"/>
          <p:cNvSpPr txBox="1"/>
          <p:nvPr>
            <p:ph type="title"/>
          </p:nvPr>
        </p:nvSpPr>
        <p:spPr>
          <a:xfrm>
            <a:off x="6034525" y="2830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394c34ae405_0_107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03" name="Google Shape;603;g394c34ae405_0_107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04" name="Google Shape;604;g394c34ae405_0_1073"/>
          <p:cNvSpPr/>
          <p:nvPr/>
        </p:nvSpPr>
        <p:spPr>
          <a:xfrm>
            <a:off x="272849" y="419450"/>
            <a:ext cx="6501300" cy="61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85"/>
              <a:buFont typeface="Nunito Sans"/>
              <a:buNone/>
            </a:pPr>
            <a:r>
              <a:rPr i="0" lang="en-US" sz="3885" u="none" cap="none" strike="noStrike">
                <a:solidFill>
                  <a:srgbClr val="D1282E"/>
                </a:solidFill>
              </a:rPr>
              <a:t>Overview of the Three Levels</a:t>
            </a:r>
            <a:endParaRPr i="0" sz="3885" u="none" cap="none" strike="noStrike"/>
          </a:p>
        </p:txBody>
      </p:sp>
      <p:sp>
        <p:nvSpPr>
          <p:cNvPr id="605" name="Google Shape;605;g394c34ae405_0_1073"/>
          <p:cNvSpPr/>
          <p:nvPr/>
        </p:nvSpPr>
        <p:spPr>
          <a:xfrm>
            <a:off x="272849" y="1434344"/>
            <a:ext cx="11387700" cy="63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8"/>
              <a:buFont typeface="Inter"/>
              <a:buNone/>
            </a:pPr>
            <a:r>
              <a:rPr i="0" lang="en-US" sz="1527" u="none" cap="none" strike="noStrike">
                <a:solidFill>
                  <a:srgbClr val="002060"/>
                </a:solidFill>
              </a:rPr>
              <a:t>Resilience and recovery goals span three distinct organizational levels, each contributing uniquely to overall strength. Understanding these levels ensures coordinated capabilities and resource alignment.</a:t>
            </a:r>
            <a:endParaRPr i="0" sz="1527" u="none" cap="none" strike="noStrike"/>
          </a:p>
        </p:txBody>
      </p:sp>
      <p:sp>
        <p:nvSpPr>
          <p:cNvPr id="606" name="Google Shape;606;g394c34ae405_0_1073"/>
          <p:cNvSpPr/>
          <p:nvPr/>
        </p:nvSpPr>
        <p:spPr>
          <a:xfrm>
            <a:off x="272849" y="2290813"/>
            <a:ext cx="3663900" cy="2946300"/>
          </a:xfrm>
          <a:prstGeom prst="roundRect">
            <a:avLst>
              <a:gd fmla="val 2823" name="adj"/>
            </a:avLst>
          </a:prstGeom>
          <a:solidFill>
            <a:srgbClr val="F6D5D5"/>
          </a:solidFill>
          <a:ln cap="flat" cmpd="sng" w="8325">
            <a:solidFill>
              <a:srgbClr val="DCBBBB"/>
            </a:solidFill>
            <a:prstDash val="solid"/>
            <a:round/>
            <a:headEnd len="sm" w="sm" type="none"/>
            <a:tailEnd len="sm" w="sm" type="none"/>
          </a:ln>
        </p:spPr>
        <p:txBody>
          <a:bodyPr anchorCtr="0" anchor="ctr" bIns="79825" lIns="79825" spcFirstLastPara="1" rIns="79825" wrap="square" tIns="79825">
            <a:noAutofit/>
          </a:bodyPr>
          <a:lstStyle/>
          <a:p>
            <a:pPr indent="0" lvl="0" marL="0" rtl="0" algn="l">
              <a:spcBef>
                <a:spcPts val="0"/>
              </a:spcBef>
              <a:spcAft>
                <a:spcPts val="0"/>
              </a:spcAft>
              <a:buNone/>
            </a:pPr>
            <a:r>
              <a:t/>
            </a:r>
            <a:endParaRPr/>
          </a:p>
        </p:txBody>
      </p:sp>
      <p:sp>
        <p:nvSpPr>
          <p:cNvPr id="607" name="Google Shape;607;g394c34ae405_0_1073"/>
          <p:cNvSpPr/>
          <p:nvPr/>
        </p:nvSpPr>
        <p:spPr>
          <a:xfrm>
            <a:off x="477533" y="2495496"/>
            <a:ext cx="2475600" cy="309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21"/>
              <a:buFont typeface="Nunito Sans"/>
              <a:buNone/>
            </a:pPr>
            <a:r>
              <a:rPr i="0" lang="en-US" sz="1920" u="none" cap="none" strike="noStrike">
                <a:solidFill>
                  <a:srgbClr val="002060"/>
                </a:solidFill>
              </a:rPr>
              <a:t>Strategic Level</a:t>
            </a:r>
            <a:endParaRPr i="0" sz="1920" u="none" cap="none" strike="noStrike"/>
          </a:p>
        </p:txBody>
      </p:sp>
      <p:sp>
        <p:nvSpPr>
          <p:cNvPr id="608" name="Google Shape;608;g394c34ae405_0_1073"/>
          <p:cNvSpPr/>
          <p:nvPr/>
        </p:nvSpPr>
        <p:spPr>
          <a:xfrm>
            <a:off x="477533" y="2923678"/>
            <a:ext cx="3254400" cy="3168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Executive leadership focus</a:t>
            </a:r>
            <a:endParaRPr i="0" sz="1527" u="none" cap="none" strike="noStrike"/>
          </a:p>
        </p:txBody>
      </p:sp>
      <p:sp>
        <p:nvSpPr>
          <p:cNvPr id="609" name="Google Shape;609;g394c34ae405_0_1073"/>
          <p:cNvSpPr/>
          <p:nvPr/>
        </p:nvSpPr>
        <p:spPr>
          <a:xfrm>
            <a:off x="477533" y="3309759"/>
            <a:ext cx="3254400" cy="3168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Long-term vision &amp; investment</a:t>
            </a:r>
            <a:endParaRPr i="0" sz="1527" u="none" cap="none" strike="noStrike"/>
          </a:p>
        </p:txBody>
      </p:sp>
      <p:sp>
        <p:nvSpPr>
          <p:cNvPr id="610" name="Google Shape;610;g394c34ae405_0_1073"/>
          <p:cNvSpPr/>
          <p:nvPr/>
        </p:nvSpPr>
        <p:spPr>
          <a:xfrm>
            <a:off x="477533" y="3695842"/>
            <a:ext cx="3254400" cy="3168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Governance &amp; policy direction</a:t>
            </a:r>
            <a:endParaRPr i="0" sz="1527" u="none" cap="none" strike="noStrike"/>
          </a:p>
        </p:txBody>
      </p:sp>
      <p:sp>
        <p:nvSpPr>
          <p:cNvPr id="611" name="Google Shape;611;g394c34ae405_0_1073"/>
          <p:cNvSpPr/>
          <p:nvPr/>
        </p:nvSpPr>
        <p:spPr>
          <a:xfrm>
            <a:off x="477533" y="4081923"/>
            <a:ext cx="3254400" cy="3168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Enterprise risk tolerance</a:t>
            </a:r>
            <a:endParaRPr i="0" sz="1527" u="none" cap="none" strike="noStrike"/>
          </a:p>
        </p:txBody>
      </p:sp>
      <p:sp>
        <p:nvSpPr>
          <p:cNvPr id="612" name="Google Shape;612;g394c34ae405_0_1073"/>
          <p:cNvSpPr/>
          <p:nvPr/>
        </p:nvSpPr>
        <p:spPr>
          <a:xfrm>
            <a:off x="4134714" y="2290813"/>
            <a:ext cx="3663900" cy="2946300"/>
          </a:xfrm>
          <a:prstGeom prst="roundRect">
            <a:avLst>
              <a:gd fmla="val 2823" name="adj"/>
            </a:avLst>
          </a:prstGeom>
          <a:solidFill>
            <a:srgbClr val="F6D5D5"/>
          </a:solidFill>
          <a:ln cap="flat" cmpd="sng" w="8325">
            <a:solidFill>
              <a:srgbClr val="DCBBBB"/>
            </a:solidFill>
            <a:prstDash val="solid"/>
            <a:round/>
            <a:headEnd len="sm" w="sm" type="none"/>
            <a:tailEnd len="sm" w="sm" type="none"/>
          </a:ln>
        </p:spPr>
        <p:txBody>
          <a:bodyPr anchorCtr="0" anchor="ctr" bIns="79825" lIns="79825" spcFirstLastPara="1" rIns="79825" wrap="square" tIns="79825">
            <a:noAutofit/>
          </a:bodyPr>
          <a:lstStyle/>
          <a:p>
            <a:pPr indent="0" lvl="0" marL="0" rtl="0" algn="l">
              <a:spcBef>
                <a:spcPts val="0"/>
              </a:spcBef>
              <a:spcAft>
                <a:spcPts val="0"/>
              </a:spcAft>
              <a:buNone/>
            </a:pPr>
            <a:r>
              <a:t/>
            </a:r>
            <a:endParaRPr/>
          </a:p>
        </p:txBody>
      </p:sp>
      <p:sp>
        <p:nvSpPr>
          <p:cNvPr id="613" name="Google Shape;613;g394c34ae405_0_1073"/>
          <p:cNvSpPr/>
          <p:nvPr/>
        </p:nvSpPr>
        <p:spPr>
          <a:xfrm>
            <a:off x="4339398" y="2495496"/>
            <a:ext cx="2475600" cy="309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21"/>
              <a:buFont typeface="Nunito Sans"/>
              <a:buNone/>
            </a:pPr>
            <a:r>
              <a:rPr i="0" lang="en-US" sz="1920" u="none" cap="none" strike="noStrike">
                <a:solidFill>
                  <a:srgbClr val="002060"/>
                </a:solidFill>
              </a:rPr>
              <a:t>Tactical Level</a:t>
            </a:r>
            <a:endParaRPr i="0" sz="1920" u="none" cap="none" strike="noStrike"/>
          </a:p>
        </p:txBody>
      </p:sp>
      <p:sp>
        <p:nvSpPr>
          <p:cNvPr id="614" name="Google Shape;614;g394c34ae405_0_1073"/>
          <p:cNvSpPr/>
          <p:nvPr/>
        </p:nvSpPr>
        <p:spPr>
          <a:xfrm>
            <a:off x="4339398" y="2923678"/>
            <a:ext cx="3254400" cy="6336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Program management &amp; coordination</a:t>
            </a:r>
            <a:endParaRPr i="0" sz="1527" u="none" cap="none" strike="noStrike"/>
          </a:p>
        </p:txBody>
      </p:sp>
      <p:sp>
        <p:nvSpPr>
          <p:cNvPr id="615" name="Google Shape;615;g394c34ae405_0_1073"/>
          <p:cNvSpPr/>
          <p:nvPr/>
        </p:nvSpPr>
        <p:spPr>
          <a:xfrm>
            <a:off x="4339398" y="3626609"/>
            <a:ext cx="3254400" cy="3168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Cross-functional planning</a:t>
            </a:r>
            <a:endParaRPr i="0" sz="1527" u="none" cap="none" strike="noStrike"/>
          </a:p>
        </p:txBody>
      </p:sp>
      <p:sp>
        <p:nvSpPr>
          <p:cNvPr id="616" name="Google Shape;616;g394c34ae405_0_1073"/>
          <p:cNvSpPr/>
          <p:nvPr/>
        </p:nvSpPr>
        <p:spPr>
          <a:xfrm>
            <a:off x="4339398" y="4012690"/>
            <a:ext cx="3254400" cy="6336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Resource allocation &amp; capability</a:t>
            </a:r>
            <a:endParaRPr i="0" sz="1527" u="none" cap="none" strike="noStrike"/>
          </a:p>
        </p:txBody>
      </p:sp>
      <p:sp>
        <p:nvSpPr>
          <p:cNvPr id="617" name="Google Shape;617;g394c34ae405_0_1073"/>
          <p:cNvSpPr/>
          <p:nvPr/>
        </p:nvSpPr>
        <p:spPr>
          <a:xfrm>
            <a:off x="4339473" y="4329496"/>
            <a:ext cx="3254400" cy="3168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Performance metrics</a:t>
            </a:r>
            <a:endParaRPr i="0" sz="1527" u="none" cap="none" strike="noStrike"/>
          </a:p>
        </p:txBody>
      </p:sp>
      <p:sp>
        <p:nvSpPr>
          <p:cNvPr id="618" name="Google Shape;618;g394c34ae405_0_1073"/>
          <p:cNvSpPr/>
          <p:nvPr/>
        </p:nvSpPr>
        <p:spPr>
          <a:xfrm>
            <a:off x="7996578" y="2290813"/>
            <a:ext cx="3663900" cy="2946300"/>
          </a:xfrm>
          <a:prstGeom prst="roundRect">
            <a:avLst>
              <a:gd fmla="val 2823" name="adj"/>
            </a:avLst>
          </a:prstGeom>
          <a:solidFill>
            <a:srgbClr val="F6D5D5"/>
          </a:solidFill>
          <a:ln cap="flat" cmpd="sng" w="8325">
            <a:solidFill>
              <a:srgbClr val="DCBBBB"/>
            </a:solidFill>
            <a:prstDash val="solid"/>
            <a:round/>
            <a:headEnd len="sm" w="sm" type="none"/>
            <a:tailEnd len="sm" w="sm" type="none"/>
          </a:ln>
        </p:spPr>
        <p:txBody>
          <a:bodyPr anchorCtr="0" anchor="ctr" bIns="79825" lIns="79825" spcFirstLastPara="1" rIns="79825" wrap="square" tIns="79825">
            <a:noAutofit/>
          </a:bodyPr>
          <a:lstStyle/>
          <a:p>
            <a:pPr indent="0" lvl="0" marL="0" rtl="0" algn="l">
              <a:spcBef>
                <a:spcPts val="0"/>
              </a:spcBef>
              <a:spcAft>
                <a:spcPts val="0"/>
              </a:spcAft>
              <a:buNone/>
            </a:pPr>
            <a:r>
              <a:t/>
            </a:r>
            <a:endParaRPr/>
          </a:p>
        </p:txBody>
      </p:sp>
      <p:sp>
        <p:nvSpPr>
          <p:cNvPr id="619" name="Google Shape;619;g394c34ae405_0_1073"/>
          <p:cNvSpPr/>
          <p:nvPr/>
        </p:nvSpPr>
        <p:spPr>
          <a:xfrm>
            <a:off x="8201263" y="2495496"/>
            <a:ext cx="2475600" cy="309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21"/>
              <a:buFont typeface="Nunito Sans"/>
              <a:buNone/>
            </a:pPr>
            <a:r>
              <a:rPr i="0" lang="en-US" sz="1920" u="none" cap="none" strike="noStrike">
                <a:solidFill>
                  <a:srgbClr val="002060"/>
                </a:solidFill>
              </a:rPr>
              <a:t>Operational Level</a:t>
            </a:r>
            <a:endParaRPr i="0" sz="1920" u="none" cap="none" strike="noStrike"/>
          </a:p>
        </p:txBody>
      </p:sp>
      <p:sp>
        <p:nvSpPr>
          <p:cNvPr id="620" name="Google Shape;620;g394c34ae405_0_1073"/>
          <p:cNvSpPr/>
          <p:nvPr/>
        </p:nvSpPr>
        <p:spPr>
          <a:xfrm>
            <a:off x="8201263" y="2923678"/>
            <a:ext cx="3254400" cy="3168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Daily execution &amp; monitoring</a:t>
            </a:r>
            <a:endParaRPr i="0" sz="1527" u="none" cap="none" strike="noStrike"/>
          </a:p>
        </p:txBody>
      </p:sp>
      <p:sp>
        <p:nvSpPr>
          <p:cNvPr id="621" name="Google Shape;621;g394c34ae405_0_1073"/>
          <p:cNvSpPr/>
          <p:nvPr/>
        </p:nvSpPr>
        <p:spPr>
          <a:xfrm>
            <a:off x="8201263" y="3309759"/>
            <a:ext cx="3254400" cy="3168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Incident response &amp; recovery</a:t>
            </a:r>
            <a:endParaRPr i="0" sz="1527" u="none" cap="none" strike="noStrike"/>
          </a:p>
        </p:txBody>
      </p:sp>
      <p:sp>
        <p:nvSpPr>
          <p:cNvPr id="622" name="Google Shape;622;g394c34ae405_0_1073"/>
          <p:cNvSpPr/>
          <p:nvPr/>
        </p:nvSpPr>
        <p:spPr>
          <a:xfrm>
            <a:off x="8201263" y="3695842"/>
            <a:ext cx="3254400" cy="3168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Training &amp; skill development</a:t>
            </a:r>
            <a:endParaRPr i="0" sz="1527" u="none" cap="none" strike="noStrike"/>
          </a:p>
        </p:txBody>
      </p:sp>
      <p:sp>
        <p:nvSpPr>
          <p:cNvPr id="623" name="Google Shape;623;g394c34ae405_0_1073"/>
          <p:cNvSpPr/>
          <p:nvPr/>
        </p:nvSpPr>
        <p:spPr>
          <a:xfrm>
            <a:off x="8201263" y="4081923"/>
            <a:ext cx="3254400" cy="316800"/>
          </a:xfrm>
          <a:prstGeom prst="rect">
            <a:avLst/>
          </a:prstGeom>
          <a:noFill/>
          <a:ln>
            <a:noFill/>
          </a:ln>
        </p:spPr>
        <p:txBody>
          <a:bodyPr anchorCtr="0" anchor="t" bIns="0" lIns="0" spcFirstLastPara="1" rIns="0" wrap="square" tIns="0">
            <a:noAutofit/>
          </a:bodyPr>
          <a:lstStyle/>
          <a:p>
            <a:pPr indent="-299384" lvl="0" marL="299384" marR="0" rtl="0" algn="l">
              <a:lnSpc>
                <a:spcPct val="162857"/>
              </a:lnSpc>
              <a:spcBef>
                <a:spcPts val="0"/>
              </a:spcBef>
              <a:spcAft>
                <a:spcPts val="0"/>
              </a:spcAft>
              <a:buClr>
                <a:srgbClr val="002060"/>
              </a:buClr>
              <a:buSzPts val="1528"/>
              <a:buChar char="•"/>
            </a:pPr>
            <a:r>
              <a:rPr i="0" lang="en-US" sz="1527" u="none" cap="none" strike="noStrike">
                <a:solidFill>
                  <a:srgbClr val="002060"/>
                </a:solidFill>
              </a:rPr>
              <a:t>Continuous improvement</a:t>
            </a:r>
            <a:endParaRPr i="0" sz="1527" u="none" cap="none" strike="noStrike"/>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394c34ae405_0_109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30" name="Google Shape;630;g394c34ae405_0_109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31" name="Google Shape;631;g394c34ae405_0_1099"/>
          <p:cNvSpPr/>
          <p:nvPr/>
        </p:nvSpPr>
        <p:spPr>
          <a:xfrm>
            <a:off x="319101" y="750850"/>
            <a:ext cx="9545400" cy="57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627"/>
              <a:buFont typeface="Nunito Sans"/>
              <a:buNone/>
            </a:pPr>
            <a:r>
              <a:rPr i="0" lang="en-US" sz="3626" u="none" cap="none" strike="noStrike">
                <a:solidFill>
                  <a:srgbClr val="D1282E"/>
                </a:solidFill>
              </a:rPr>
              <a:t>Strategic Goals – Leadership and Vision</a:t>
            </a:r>
            <a:endParaRPr i="0" sz="3626" u="none" cap="none" strike="noStrike"/>
          </a:p>
        </p:txBody>
      </p:sp>
      <p:sp>
        <p:nvSpPr>
          <p:cNvPr id="632" name="Google Shape;632;g394c34ae405_0_1099"/>
          <p:cNvSpPr/>
          <p:nvPr/>
        </p:nvSpPr>
        <p:spPr>
          <a:xfrm>
            <a:off x="319097" y="1695864"/>
            <a:ext cx="10767600" cy="885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42"/>
              <a:buFont typeface="Inter"/>
              <a:buNone/>
            </a:pPr>
            <a:r>
              <a:rPr i="0" lang="en-US" sz="1442" u="none" cap="none" strike="noStrike">
                <a:solidFill>
                  <a:srgbClr val="002060"/>
                </a:solidFill>
              </a:rPr>
              <a:t>Strategic goals establish the organizational foundation for resilience and recovery capabilities. These goals originate from board-level decisions and executive leadership, defining the enterprise's commitment to continuity, risk tolerance, and investment priorities. Strategic goals create the framework within which all tactical and operational activities operate.</a:t>
            </a:r>
            <a:endParaRPr i="0" sz="1442" u="none" cap="none" strike="noStrike"/>
          </a:p>
        </p:txBody>
      </p:sp>
      <p:sp>
        <p:nvSpPr>
          <p:cNvPr id="633" name="Google Shape;633;g394c34ae405_0_1099"/>
          <p:cNvSpPr/>
          <p:nvPr/>
        </p:nvSpPr>
        <p:spPr>
          <a:xfrm>
            <a:off x="319097" y="2788174"/>
            <a:ext cx="5291400" cy="3140700"/>
          </a:xfrm>
          <a:prstGeom prst="roundRect">
            <a:avLst>
              <a:gd fmla="val 3840" name="adj"/>
            </a:avLst>
          </a:prstGeom>
          <a:solidFill>
            <a:srgbClr val="FFFFFF"/>
          </a:solidFill>
          <a:ln cap="flat" cmpd="sng" w="25125">
            <a:solidFill>
              <a:srgbClr val="DCBBBB"/>
            </a:solidFill>
            <a:prstDash val="solid"/>
            <a:round/>
            <a:headEnd len="sm" w="sm" type="none"/>
            <a:tailEnd len="sm" w="sm" type="none"/>
          </a:ln>
        </p:spPr>
        <p:txBody>
          <a:bodyPr anchorCtr="0" anchor="ctr" bIns="75350" lIns="75350" spcFirstLastPara="1" rIns="75350" wrap="square" tIns="75350">
            <a:noAutofit/>
          </a:bodyPr>
          <a:lstStyle/>
          <a:p>
            <a:pPr indent="0" lvl="0" marL="0" rtl="0" algn="l">
              <a:spcBef>
                <a:spcPts val="0"/>
              </a:spcBef>
              <a:spcAft>
                <a:spcPts val="0"/>
              </a:spcAft>
              <a:buNone/>
            </a:pPr>
            <a:r>
              <a:t/>
            </a:r>
            <a:endParaRPr/>
          </a:p>
        </p:txBody>
      </p:sp>
      <p:sp>
        <p:nvSpPr>
          <p:cNvPr id="634" name="Google Shape;634;g394c34ae405_0_1099"/>
          <p:cNvSpPr/>
          <p:nvPr/>
        </p:nvSpPr>
        <p:spPr>
          <a:xfrm>
            <a:off x="218900" y="3279724"/>
            <a:ext cx="100200" cy="3140700"/>
          </a:xfrm>
          <a:prstGeom prst="roundRect">
            <a:avLst>
              <a:gd fmla="val 77069" name="adj"/>
            </a:avLst>
          </a:prstGeom>
          <a:solidFill>
            <a:srgbClr val="B42827"/>
          </a:solidFill>
          <a:ln>
            <a:noFill/>
          </a:ln>
        </p:spPr>
        <p:txBody>
          <a:bodyPr anchorCtr="0" anchor="ctr" bIns="75350" lIns="75350" spcFirstLastPara="1" rIns="75350" wrap="square" tIns="75350">
            <a:noAutofit/>
          </a:bodyPr>
          <a:lstStyle/>
          <a:p>
            <a:pPr indent="0" lvl="0" marL="0" rtl="0" algn="l">
              <a:spcBef>
                <a:spcPts val="0"/>
              </a:spcBef>
              <a:spcAft>
                <a:spcPts val="0"/>
              </a:spcAft>
              <a:buNone/>
            </a:pPr>
            <a:r>
              <a:t/>
            </a:r>
            <a:endParaRPr/>
          </a:p>
        </p:txBody>
      </p:sp>
      <p:sp>
        <p:nvSpPr>
          <p:cNvPr id="635" name="Google Shape;635;g394c34ae405_0_1099"/>
          <p:cNvSpPr/>
          <p:nvPr/>
        </p:nvSpPr>
        <p:spPr>
          <a:xfrm>
            <a:off x="603975" y="2997686"/>
            <a:ext cx="4004400" cy="288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13"/>
              <a:buFont typeface="Nunito Sans"/>
              <a:buNone/>
            </a:pPr>
            <a:r>
              <a:rPr i="0" lang="en-US" sz="1813" u="none" cap="none" strike="noStrike">
                <a:solidFill>
                  <a:srgbClr val="002060"/>
                </a:solidFill>
              </a:rPr>
              <a:t>Organizational Resilience Commitment</a:t>
            </a:r>
            <a:endParaRPr i="0" sz="1813" u="none" cap="none" strike="noStrike"/>
          </a:p>
        </p:txBody>
      </p:sp>
      <p:sp>
        <p:nvSpPr>
          <p:cNvPr id="636" name="Google Shape;636;g394c34ae405_0_1099"/>
          <p:cNvSpPr/>
          <p:nvPr/>
        </p:nvSpPr>
        <p:spPr>
          <a:xfrm>
            <a:off x="603975" y="3396397"/>
            <a:ext cx="4797300" cy="295200"/>
          </a:xfrm>
          <a:prstGeom prst="rect">
            <a:avLst/>
          </a:prstGeom>
          <a:noFill/>
          <a:ln>
            <a:noFill/>
          </a:ln>
        </p:spPr>
        <p:txBody>
          <a:bodyPr anchorCtr="0" anchor="t" bIns="0" lIns="0" spcFirstLastPara="1" rIns="0" wrap="square" tIns="0">
            <a:noAutofit/>
          </a:bodyPr>
          <a:lstStyle/>
          <a:p>
            <a:pPr indent="-282620" lvl="0" marL="282620" marR="0" rtl="0" algn="l">
              <a:lnSpc>
                <a:spcPct val="160000"/>
              </a:lnSpc>
              <a:spcBef>
                <a:spcPts val="0"/>
              </a:spcBef>
              <a:spcAft>
                <a:spcPts val="0"/>
              </a:spcAft>
              <a:buClr>
                <a:srgbClr val="002060"/>
              </a:buClr>
              <a:buSzPts val="1442"/>
              <a:buChar char="•"/>
            </a:pPr>
            <a:r>
              <a:rPr i="0" lang="en-US" sz="1442" u="none" cap="none" strike="noStrike">
                <a:solidFill>
                  <a:srgbClr val="002060"/>
                </a:solidFill>
              </a:rPr>
              <a:t>Define enterprise risk appetite and tolerance levels</a:t>
            </a:r>
            <a:endParaRPr i="0" sz="1442" u="none" cap="none" strike="noStrike"/>
          </a:p>
        </p:txBody>
      </p:sp>
      <p:sp>
        <p:nvSpPr>
          <p:cNvPr id="637" name="Google Shape;637;g394c34ae405_0_1099"/>
          <p:cNvSpPr/>
          <p:nvPr/>
        </p:nvSpPr>
        <p:spPr>
          <a:xfrm>
            <a:off x="603975" y="3755856"/>
            <a:ext cx="4797300" cy="295200"/>
          </a:xfrm>
          <a:prstGeom prst="rect">
            <a:avLst/>
          </a:prstGeom>
          <a:noFill/>
          <a:ln>
            <a:noFill/>
          </a:ln>
        </p:spPr>
        <p:txBody>
          <a:bodyPr anchorCtr="0" anchor="t" bIns="0" lIns="0" spcFirstLastPara="1" rIns="0" wrap="square" tIns="0">
            <a:noAutofit/>
          </a:bodyPr>
          <a:lstStyle/>
          <a:p>
            <a:pPr indent="-282620" lvl="0" marL="282620" marR="0" rtl="0" algn="l">
              <a:lnSpc>
                <a:spcPct val="160000"/>
              </a:lnSpc>
              <a:spcBef>
                <a:spcPts val="0"/>
              </a:spcBef>
              <a:spcAft>
                <a:spcPts val="0"/>
              </a:spcAft>
              <a:buClr>
                <a:srgbClr val="002060"/>
              </a:buClr>
              <a:buSzPts val="1442"/>
              <a:buChar char="•"/>
            </a:pPr>
            <a:r>
              <a:rPr i="0" lang="en-US" sz="1442" u="none" cap="none" strike="noStrike">
                <a:solidFill>
                  <a:srgbClr val="002060"/>
                </a:solidFill>
              </a:rPr>
              <a:t>Establish resilience as a core business value</a:t>
            </a:r>
            <a:endParaRPr i="0" sz="1442" u="none" cap="none" strike="noStrike"/>
          </a:p>
        </p:txBody>
      </p:sp>
      <p:sp>
        <p:nvSpPr>
          <p:cNvPr id="638" name="Google Shape;638;g394c34ae405_0_1099"/>
          <p:cNvSpPr/>
          <p:nvPr/>
        </p:nvSpPr>
        <p:spPr>
          <a:xfrm>
            <a:off x="603975" y="4115314"/>
            <a:ext cx="4797300" cy="589800"/>
          </a:xfrm>
          <a:prstGeom prst="rect">
            <a:avLst/>
          </a:prstGeom>
          <a:noFill/>
          <a:ln>
            <a:noFill/>
          </a:ln>
        </p:spPr>
        <p:txBody>
          <a:bodyPr anchorCtr="0" anchor="t" bIns="0" lIns="0" spcFirstLastPara="1" rIns="0" wrap="square" tIns="0">
            <a:noAutofit/>
          </a:bodyPr>
          <a:lstStyle/>
          <a:p>
            <a:pPr indent="-282620" lvl="0" marL="282620" marR="0" rtl="0" algn="l">
              <a:lnSpc>
                <a:spcPct val="160000"/>
              </a:lnSpc>
              <a:spcBef>
                <a:spcPts val="0"/>
              </a:spcBef>
              <a:spcAft>
                <a:spcPts val="0"/>
              </a:spcAft>
              <a:buClr>
                <a:srgbClr val="002060"/>
              </a:buClr>
              <a:buSzPts val="1442"/>
              <a:buChar char="•"/>
            </a:pPr>
            <a:r>
              <a:rPr i="0" lang="en-US" sz="1442" u="none" cap="none" strike="noStrike">
                <a:solidFill>
                  <a:srgbClr val="002060"/>
                </a:solidFill>
              </a:rPr>
              <a:t>Integrate resilience into strategic planning processes</a:t>
            </a:r>
            <a:endParaRPr i="0" sz="1442" u="none" cap="none" strike="noStrike"/>
          </a:p>
        </p:txBody>
      </p:sp>
      <p:sp>
        <p:nvSpPr>
          <p:cNvPr id="639" name="Google Shape;639;g394c34ae405_0_1099"/>
          <p:cNvSpPr/>
          <p:nvPr/>
        </p:nvSpPr>
        <p:spPr>
          <a:xfrm>
            <a:off x="603975" y="4769758"/>
            <a:ext cx="4797300" cy="589800"/>
          </a:xfrm>
          <a:prstGeom prst="rect">
            <a:avLst/>
          </a:prstGeom>
          <a:noFill/>
          <a:ln>
            <a:noFill/>
          </a:ln>
        </p:spPr>
        <p:txBody>
          <a:bodyPr anchorCtr="0" anchor="t" bIns="0" lIns="0" spcFirstLastPara="1" rIns="0" wrap="square" tIns="0">
            <a:noAutofit/>
          </a:bodyPr>
          <a:lstStyle/>
          <a:p>
            <a:pPr indent="-282620" lvl="0" marL="282620" marR="0" rtl="0" algn="l">
              <a:lnSpc>
                <a:spcPct val="160000"/>
              </a:lnSpc>
              <a:spcBef>
                <a:spcPts val="0"/>
              </a:spcBef>
              <a:spcAft>
                <a:spcPts val="0"/>
              </a:spcAft>
              <a:buClr>
                <a:srgbClr val="002060"/>
              </a:buClr>
              <a:buSzPts val="1442"/>
              <a:buChar char="•"/>
            </a:pPr>
            <a:r>
              <a:rPr i="0" lang="en-US" sz="1442" u="none" cap="none" strike="noStrike">
                <a:solidFill>
                  <a:srgbClr val="002060"/>
                </a:solidFill>
              </a:rPr>
              <a:t>Commit resources for long-term capability development</a:t>
            </a:r>
            <a:endParaRPr i="0" sz="1442" u="none" cap="none" strike="noStrike"/>
          </a:p>
        </p:txBody>
      </p:sp>
      <p:sp>
        <p:nvSpPr>
          <p:cNvPr id="640" name="Google Shape;640;g394c34ae405_0_1099"/>
          <p:cNvSpPr/>
          <p:nvPr/>
        </p:nvSpPr>
        <p:spPr>
          <a:xfrm>
            <a:off x="603975" y="5424202"/>
            <a:ext cx="4797300" cy="295200"/>
          </a:xfrm>
          <a:prstGeom prst="rect">
            <a:avLst/>
          </a:prstGeom>
          <a:noFill/>
          <a:ln>
            <a:noFill/>
          </a:ln>
        </p:spPr>
        <p:txBody>
          <a:bodyPr anchorCtr="0" anchor="t" bIns="0" lIns="0" spcFirstLastPara="1" rIns="0" wrap="square" tIns="0">
            <a:noAutofit/>
          </a:bodyPr>
          <a:lstStyle/>
          <a:p>
            <a:pPr indent="-282620" lvl="0" marL="282620" marR="0" rtl="0" algn="l">
              <a:lnSpc>
                <a:spcPct val="160000"/>
              </a:lnSpc>
              <a:spcBef>
                <a:spcPts val="0"/>
              </a:spcBef>
              <a:spcAft>
                <a:spcPts val="0"/>
              </a:spcAft>
              <a:buClr>
                <a:srgbClr val="002060"/>
              </a:buClr>
              <a:buSzPts val="1442"/>
              <a:buChar char="•"/>
            </a:pPr>
            <a:r>
              <a:rPr i="0" lang="en-US" sz="1442" u="none" cap="none" strike="noStrike">
                <a:solidFill>
                  <a:srgbClr val="002060"/>
                </a:solidFill>
              </a:rPr>
              <a:t>Align resilience goals with business objectives</a:t>
            </a:r>
            <a:endParaRPr i="0" sz="1442" u="none" cap="none" strike="noStrike"/>
          </a:p>
        </p:txBody>
      </p:sp>
      <p:sp>
        <p:nvSpPr>
          <p:cNvPr id="641" name="Google Shape;641;g394c34ae405_0_1099"/>
          <p:cNvSpPr/>
          <p:nvPr/>
        </p:nvSpPr>
        <p:spPr>
          <a:xfrm>
            <a:off x="5795177" y="2788174"/>
            <a:ext cx="5291400" cy="3140700"/>
          </a:xfrm>
          <a:prstGeom prst="roundRect">
            <a:avLst>
              <a:gd fmla="val 3840" name="adj"/>
            </a:avLst>
          </a:prstGeom>
          <a:solidFill>
            <a:srgbClr val="FFFFFF"/>
          </a:solidFill>
          <a:ln cap="flat" cmpd="sng" w="25125">
            <a:solidFill>
              <a:srgbClr val="DCBBBB"/>
            </a:solidFill>
            <a:prstDash val="solid"/>
            <a:round/>
            <a:headEnd len="sm" w="sm" type="none"/>
            <a:tailEnd len="sm" w="sm" type="none"/>
          </a:ln>
        </p:spPr>
        <p:txBody>
          <a:bodyPr anchorCtr="0" anchor="ctr" bIns="75350" lIns="75350" spcFirstLastPara="1" rIns="75350" wrap="square" tIns="75350">
            <a:noAutofit/>
          </a:bodyPr>
          <a:lstStyle/>
          <a:p>
            <a:pPr indent="0" lvl="0" marL="0" rtl="0" algn="l">
              <a:spcBef>
                <a:spcPts val="0"/>
              </a:spcBef>
              <a:spcAft>
                <a:spcPts val="0"/>
              </a:spcAft>
              <a:buNone/>
            </a:pPr>
            <a:r>
              <a:t/>
            </a:r>
            <a:endParaRPr/>
          </a:p>
        </p:txBody>
      </p:sp>
      <p:sp>
        <p:nvSpPr>
          <p:cNvPr id="642" name="Google Shape;642;g394c34ae405_0_1099"/>
          <p:cNvSpPr/>
          <p:nvPr/>
        </p:nvSpPr>
        <p:spPr>
          <a:xfrm>
            <a:off x="5770056" y="2788174"/>
            <a:ext cx="100200" cy="3140700"/>
          </a:xfrm>
          <a:prstGeom prst="roundRect">
            <a:avLst>
              <a:gd fmla="val 77069" name="adj"/>
            </a:avLst>
          </a:prstGeom>
          <a:solidFill>
            <a:srgbClr val="B42827"/>
          </a:solidFill>
          <a:ln>
            <a:noFill/>
          </a:ln>
        </p:spPr>
        <p:txBody>
          <a:bodyPr anchorCtr="0" anchor="ctr" bIns="75350" lIns="75350" spcFirstLastPara="1" rIns="75350" wrap="square" tIns="75350">
            <a:noAutofit/>
          </a:bodyPr>
          <a:lstStyle/>
          <a:p>
            <a:pPr indent="0" lvl="0" marL="0" rtl="0" algn="l">
              <a:spcBef>
                <a:spcPts val="0"/>
              </a:spcBef>
              <a:spcAft>
                <a:spcPts val="0"/>
              </a:spcAft>
              <a:buNone/>
            </a:pPr>
            <a:r>
              <a:t/>
            </a:r>
            <a:endParaRPr/>
          </a:p>
        </p:txBody>
      </p:sp>
      <p:sp>
        <p:nvSpPr>
          <p:cNvPr id="643" name="Google Shape;643;g394c34ae405_0_1099"/>
          <p:cNvSpPr/>
          <p:nvPr/>
        </p:nvSpPr>
        <p:spPr>
          <a:xfrm>
            <a:off x="6080055" y="2997686"/>
            <a:ext cx="3003900" cy="288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13"/>
              <a:buFont typeface="Nunito Sans"/>
              <a:buNone/>
            </a:pPr>
            <a:r>
              <a:rPr i="0" lang="en-US" sz="1813" u="none" cap="none" strike="noStrike">
                <a:solidFill>
                  <a:srgbClr val="002060"/>
                </a:solidFill>
              </a:rPr>
              <a:t>Stakeholder Value Protection</a:t>
            </a:r>
            <a:endParaRPr i="0" sz="1813" u="none" cap="none" strike="noStrike"/>
          </a:p>
        </p:txBody>
      </p:sp>
      <p:sp>
        <p:nvSpPr>
          <p:cNvPr id="644" name="Google Shape;644;g394c34ae405_0_1099"/>
          <p:cNvSpPr/>
          <p:nvPr/>
        </p:nvSpPr>
        <p:spPr>
          <a:xfrm>
            <a:off x="6080055" y="3396397"/>
            <a:ext cx="4797300" cy="295200"/>
          </a:xfrm>
          <a:prstGeom prst="rect">
            <a:avLst/>
          </a:prstGeom>
          <a:noFill/>
          <a:ln>
            <a:noFill/>
          </a:ln>
        </p:spPr>
        <p:txBody>
          <a:bodyPr anchorCtr="0" anchor="t" bIns="0" lIns="0" spcFirstLastPara="1" rIns="0" wrap="square" tIns="0">
            <a:noAutofit/>
          </a:bodyPr>
          <a:lstStyle/>
          <a:p>
            <a:pPr indent="-282620" lvl="0" marL="282620" marR="0" rtl="0" algn="l">
              <a:lnSpc>
                <a:spcPct val="160000"/>
              </a:lnSpc>
              <a:spcBef>
                <a:spcPts val="0"/>
              </a:spcBef>
              <a:spcAft>
                <a:spcPts val="0"/>
              </a:spcAft>
              <a:buClr>
                <a:srgbClr val="002060"/>
              </a:buClr>
              <a:buSzPts val="1442"/>
              <a:buChar char="•"/>
            </a:pPr>
            <a:r>
              <a:rPr i="0" lang="en-US" sz="1442" u="none" cap="none" strike="noStrike">
                <a:solidFill>
                  <a:srgbClr val="002060"/>
                </a:solidFill>
              </a:rPr>
              <a:t>Protect customer relationships and service delivery</a:t>
            </a:r>
            <a:endParaRPr i="0" sz="1442" u="none" cap="none" strike="noStrike"/>
          </a:p>
        </p:txBody>
      </p:sp>
      <p:sp>
        <p:nvSpPr>
          <p:cNvPr id="645" name="Google Shape;645;g394c34ae405_0_1099"/>
          <p:cNvSpPr/>
          <p:nvPr/>
        </p:nvSpPr>
        <p:spPr>
          <a:xfrm>
            <a:off x="6080055" y="3755856"/>
            <a:ext cx="4797300" cy="589800"/>
          </a:xfrm>
          <a:prstGeom prst="rect">
            <a:avLst/>
          </a:prstGeom>
          <a:noFill/>
          <a:ln>
            <a:noFill/>
          </a:ln>
        </p:spPr>
        <p:txBody>
          <a:bodyPr anchorCtr="0" anchor="t" bIns="0" lIns="0" spcFirstLastPara="1" rIns="0" wrap="square" tIns="0">
            <a:noAutofit/>
          </a:bodyPr>
          <a:lstStyle/>
          <a:p>
            <a:pPr indent="-282620" lvl="0" marL="282620" marR="0" rtl="0" algn="l">
              <a:lnSpc>
                <a:spcPct val="160000"/>
              </a:lnSpc>
              <a:spcBef>
                <a:spcPts val="0"/>
              </a:spcBef>
              <a:spcAft>
                <a:spcPts val="0"/>
              </a:spcAft>
              <a:buClr>
                <a:srgbClr val="002060"/>
              </a:buClr>
              <a:buSzPts val="1442"/>
              <a:buChar char="•"/>
            </a:pPr>
            <a:r>
              <a:rPr i="0" lang="en-US" sz="1442" u="none" cap="none" strike="noStrike">
                <a:solidFill>
                  <a:srgbClr val="002060"/>
                </a:solidFill>
              </a:rPr>
              <a:t>Maintain shareholder confidence and market position</a:t>
            </a:r>
            <a:endParaRPr i="0" sz="1442" u="none" cap="none" strike="noStrike"/>
          </a:p>
        </p:txBody>
      </p:sp>
      <p:sp>
        <p:nvSpPr>
          <p:cNvPr id="646" name="Google Shape;646;g394c34ae405_0_1099"/>
          <p:cNvSpPr/>
          <p:nvPr/>
        </p:nvSpPr>
        <p:spPr>
          <a:xfrm>
            <a:off x="6080055" y="4410300"/>
            <a:ext cx="4797300" cy="295200"/>
          </a:xfrm>
          <a:prstGeom prst="rect">
            <a:avLst/>
          </a:prstGeom>
          <a:noFill/>
          <a:ln>
            <a:noFill/>
          </a:ln>
        </p:spPr>
        <p:txBody>
          <a:bodyPr anchorCtr="0" anchor="t" bIns="0" lIns="0" spcFirstLastPara="1" rIns="0" wrap="square" tIns="0">
            <a:noAutofit/>
          </a:bodyPr>
          <a:lstStyle/>
          <a:p>
            <a:pPr indent="-282620" lvl="0" marL="282620" marR="0" rtl="0" algn="l">
              <a:lnSpc>
                <a:spcPct val="160000"/>
              </a:lnSpc>
              <a:spcBef>
                <a:spcPts val="0"/>
              </a:spcBef>
              <a:spcAft>
                <a:spcPts val="0"/>
              </a:spcAft>
              <a:buClr>
                <a:srgbClr val="002060"/>
              </a:buClr>
              <a:buSzPts val="1442"/>
              <a:buChar char="•"/>
            </a:pPr>
            <a:r>
              <a:rPr i="0" lang="en-US" sz="1442" u="none" cap="none" strike="noStrike">
                <a:solidFill>
                  <a:srgbClr val="002060"/>
                </a:solidFill>
              </a:rPr>
              <a:t>Ensure regulatory compliance and avoid penalties</a:t>
            </a:r>
            <a:endParaRPr i="0" sz="1442" u="none" cap="none" strike="noStrike"/>
          </a:p>
        </p:txBody>
      </p:sp>
      <p:sp>
        <p:nvSpPr>
          <p:cNvPr id="647" name="Google Shape;647;g394c34ae405_0_1099"/>
          <p:cNvSpPr/>
          <p:nvPr/>
        </p:nvSpPr>
        <p:spPr>
          <a:xfrm>
            <a:off x="6080055" y="4769758"/>
            <a:ext cx="4797300" cy="589800"/>
          </a:xfrm>
          <a:prstGeom prst="rect">
            <a:avLst/>
          </a:prstGeom>
          <a:noFill/>
          <a:ln>
            <a:noFill/>
          </a:ln>
        </p:spPr>
        <p:txBody>
          <a:bodyPr anchorCtr="0" anchor="t" bIns="0" lIns="0" spcFirstLastPara="1" rIns="0" wrap="square" tIns="0">
            <a:noAutofit/>
          </a:bodyPr>
          <a:lstStyle/>
          <a:p>
            <a:pPr indent="-282620" lvl="0" marL="282620" marR="0" rtl="0" algn="l">
              <a:lnSpc>
                <a:spcPct val="160000"/>
              </a:lnSpc>
              <a:spcBef>
                <a:spcPts val="0"/>
              </a:spcBef>
              <a:spcAft>
                <a:spcPts val="0"/>
              </a:spcAft>
              <a:buClr>
                <a:srgbClr val="002060"/>
              </a:buClr>
              <a:buSzPts val="1442"/>
              <a:buChar char="•"/>
            </a:pPr>
            <a:r>
              <a:rPr i="0" lang="en-US" sz="1442" u="none" cap="none" strike="noStrike">
                <a:solidFill>
                  <a:srgbClr val="002060"/>
                </a:solidFill>
              </a:rPr>
              <a:t>Preserve brand reputation and competitive advantage</a:t>
            </a:r>
            <a:endParaRPr i="0" sz="1442" u="none" cap="none" strike="noStrike"/>
          </a:p>
        </p:txBody>
      </p:sp>
      <p:sp>
        <p:nvSpPr>
          <p:cNvPr id="648" name="Google Shape;648;g394c34ae405_0_1099"/>
          <p:cNvSpPr/>
          <p:nvPr/>
        </p:nvSpPr>
        <p:spPr>
          <a:xfrm>
            <a:off x="6080055" y="5424202"/>
            <a:ext cx="4797300" cy="295200"/>
          </a:xfrm>
          <a:prstGeom prst="rect">
            <a:avLst/>
          </a:prstGeom>
          <a:noFill/>
          <a:ln>
            <a:noFill/>
          </a:ln>
        </p:spPr>
        <p:txBody>
          <a:bodyPr anchorCtr="0" anchor="t" bIns="0" lIns="0" spcFirstLastPara="1" rIns="0" wrap="square" tIns="0">
            <a:noAutofit/>
          </a:bodyPr>
          <a:lstStyle/>
          <a:p>
            <a:pPr indent="-282620" lvl="0" marL="282620" marR="0" rtl="0" algn="l">
              <a:lnSpc>
                <a:spcPct val="160000"/>
              </a:lnSpc>
              <a:spcBef>
                <a:spcPts val="0"/>
              </a:spcBef>
              <a:spcAft>
                <a:spcPts val="0"/>
              </a:spcAft>
              <a:buClr>
                <a:srgbClr val="002060"/>
              </a:buClr>
              <a:buSzPts val="1442"/>
              <a:buChar char="•"/>
            </a:pPr>
            <a:r>
              <a:rPr i="0" lang="en-US" sz="1442" u="none" cap="none" strike="noStrike">
                <a:solidFill>
                  <a:srgbClr val="002060"/>
                </a:solidFill>
              </a:rPr>
              <a:t>Support employee safety and organizational culture</a:t>
            </a:r>
            <a:endParaRPr i="0" sz="1442"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990f0f5db4_0_101"/>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87" name="Google Shape;187;g3990f0f5db4_0_101"/>
          <p:cNvSpPr txBox="1"/>
          <p:nvPr/>
        </p:nvSpPr>
        <p:spPr>
          <a:xfrm>
            <a:off x="714075" y="467800"/>
            <a:ext cx="10843500" cy="3749400"/>
          </a:xfrm>
          <a:prstGeom prst="rect">
            <a:avLst/>
          </a:prstGeom>
          <a:noFill/>
          <a:ln>
            <a:noFill/>
          </a:ln>
        </p:spPr>
        <p:txBody>
          <a:bodyPr anchorCtr="0" anchor="t" bIns="45700" lIns="91425" spcFirstLastPara="1" rIns="91425" wrap="square" tIns="45700">
            <a:spAutoFit/>
          </a:bodyPr>
          <a:lstStyle/>
          <a:p>
            <a:pPr indent="-514350" lvl="0" marL="457200" marR="0" rtl="0" algn="l">
              <a:lnSpc>
                <a:spcPct val="107000"/>
              </a:lnSpc>
              <a:spcBef>
                <a:spcPts val="0"/>
              </a:spcBef>
              <a:spcAft>
                <a:spcPts val="0"/>
              </a:spcAft>
              <a:buClr>
                <a:schemeClr val="dk2"/>
              </a:buClr>
              <a:buSzPts val="4500"/>
              <a:buChar char="●"/>
            </a:pPr>
            <a:r>
              <a:rPr lang="en-US" sz="4500">
                <a:solidFill>
                  <a:schemeClr val="dk2"/>
                </a:solidFill>
              </a:rPr>
              <a:t>What is your current role?  </a:t>
            </a:r>
            <a:endParaRPr sz="4500">
              <a:solidFill>
                <a:schemeClr val="dk2"/>
              </a:solidFill>
            </a:endParaRPr>
          </a:p>
          <a:p>
            <a:pPr indent="0" lvl="0" marL="0" marR="0" rtl="0" algn="l">
              <a:lnSpc>
                <a:spcPct val="107000"/>
              </a:lnSpc>
              <a:spcBef>
                <a:spcPts val="0"/>
              </a:spcBef>
              <a:spcAft>
                <a:spcPts val="0"/>
              </a:spcAft>
              <a:buNone/>
            </a:pPr>
            <a:r>
              <a:t/>
            </a:r>
            <a:endParaRPr sz="4500">
              <a:solidFill>
                <a:schemeClr val="dk2"/>
              </a:solidFill>
            </a:endParaRPr>
          </a:p>
          <a:p>
            <a:pPr indent="-514350" lvl="0" marL="457200" marR="0" rtl="0" algn="l">
              <a:lnSpc>
                <a:spcPct val="107000"/>
              </a:lnSpc>
              <a:spcBef>
                <a:spcPts val="0"/>
              </a:spcBef>
              <a:spcAft>
                <a:spcPts val="0"/>
              </a:spcAft>
              <a:buClr>
                <a:schemeClr val="dk2"/>
              </a:buClr>
              <a:buSzPts val="4500"/>
              <a:buChar char="●"/>
            </a:pPr>
            <a:r>
              <a:rPr lang="en-US" sz="4500">
                <a:solidFill>
                  <a:schemeClr val="dk2"/>
                </a:solidFill>
              </a:rPr>
              <a:t>What is your exposure to </a:t>
            </a:r>
            <a:r>
              <a:rPr lang="en-US" sz="4500">
                <a:solidFill>
                  <a:schemeClr val="dk2"/>
                </a:solidFill>
              </a:rPr>
              <a:t>resilience</a:t>
            </a:r>
            <a:r>
              <a:rPr lang="en-US" sz="4500">
                <a:solidFill>
                  <a:schemeClr val="dk2"/>
                </a:solidFill>
              </a:rPr>
              <a:t>? </a:t>
            </a:r>
            <a:endParaRPr sz="4500">
              <a:solidFill>
                <a:schemeClr val="dk2"/>
              </a:solidFill>
            </a:endParaRPr>
          </a:p>
          <a:p>
            <a:pPr indent="0" lvl="0" marL="0" marR="0" rtl="0" algn="l">
              <a:lnSpc>
                <a:spcPct val="107000"/>
              </a:lnSpc>
              <a:spcBef>
                <a:spcPts val="0"/>
              </a:spcBef>
              <a:spcAft>
                <a:spcPts val="0"/>
              </a:spcAft>
              <a:buNone/>
            </a:pPr>
            <a:r>
              <a:t/>
            </a:r>
            <a:endParaRPr sz="4500">
              <a:solidFill>
                <a:schemeClr val="dk2"/>
              </a:solidFill>
            </a:endParaRPr>
          </a:p>
          <a:p>
            <a:pPr indent="-514350" lvl="0" marL="457200" marR="0" rtl="0" algn="l">
              <a:lnSpc>
                <a:spcPct val="107000"/>
              </a:lnSpc>
              <a:spcBef>
                <a:spcPts val="0"/>
              </a:spcBef>
              <a:spcAft>
                <a:spcPts val="0"/>
              </a:spcAft>
              <a:buClr>
                <a:schemeClr val="dk2"/>
              </a:buClr>
              <a:buSzPts val="4500"/>
              <a:buChar char="●"/>
            </a:pPr>
            <a:r>
              <a:rPr lang="en-US" sz="4500">
                <a:solidFill>
                  <a:schemeClr val="dk2"/>
                </a:solidFill>
              </a:rPr>
              <a:t>What AI tools do you currently use? </a:t>
            </a:r>
            <a:endParaRPr sz="45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394c34ae405_0_112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55" name="Google Shape;655;g394c34ae405_0_112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56" name="Google Shape;656;g394c34ae405_0_1123"/>
          <p:cNvSpPr/>
          <p:nvPr/>
        </p:nvSpPr>
        <p:spPr>
          <a:xfrm>
            <a:off x="296825" y="202476"/>
            <a:ext cx="6757200" cy="17337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D1282E"/>
              </a:buClr>
              <a:buSzPts val="3610"/>
              <a:buFont typeface="Nunito Sans"/>
              <a:buNone/>
            </a:pPr>
            <a:r>
              <a:rPr i="0" lang="en-US" sz="3610" u="none" cap="none" strike="noStrike">
                <a:solidFill>
                  <a:srgbClr val="D1282E"/>
                </a:solidFill>
              </a:rPr>
              <a:t>Strategic Examples – Governance, Investment, and Policy Alignment</a:t>
            </a:r>
            <a:endParaRPr i="0" sz="3610" u="none" cap="none" strike="noStrike"/>
          </a:p>
        </p:txBody>
      </p:sp>
      <p:sp>
        <p:nvSpPr>
          <p:cNvPr id="657" name="Google Shape;657;g394c34ae405_0_1123"/>
          <p:cNvSpPr/>
          <p:nvPr/>
        </p:nvSpPr>
        <p:spPr>
          <a:xfrm>
            <a:off x="296825" y="2435212"/>
            <a:ext cx="6757200" cy="11835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453"/>
              <a:buFont typeface="Inter"/>
              <a:buNone/>
            </a:pPr>
            <a:r>
              <a:rPr i="0" lang="en-US" sz="1452" u="none" cap="none" strike="noStrike">
                <a:solidFill>
                  <a:srgbClr val="002060"/>
                </a:solidFill>
              </a:rPr>
              <a:t>Strategic resilience goals translate into concrete governance structures, investment decisions, and policy frameworks. These examples demonstrate how executive leadership creates the organizational conditions for effective resilience and recovery capabilities across all business functions.</a:t>
            </a:r>
            <a:endParaRPr i="0" sz="1452" u="none" cap="none" strike="noStrike"/>
          </a:p>
        </p:txBody>
      </p:sp>
      <p:sp>
        <p:nvSpPr>
          <p:cNvPr id="658" name="Google Shape;658;g394c34ae405_0_1123"/>
          <p:cNvSpPr/>
          <p:nvPr/>
        </p:nvSpPr>
        <p:spPr>
          <a:xfrm>
            <a:off x="296825" y="3838639"/>
            <a:ext cx="6757200" cy="295800"/>
          </a:xfrm>
          <a:prstGeom prst="rect">
            <a:avLst/>
          </a:prstGeom>
          <a:noFill/>
          <a:ln>
            <a:noFill/>
          </a:ln>
        </p:spPr>
        <p:txBody>
          <a:bodyPr anchorCtr="0" anchor="t" bIns="0" lIns="0" spcFirstLastPara="1" rIns="0" wrap="square" tIns="0">
            <a:noAutofit/>
          </a:bodyPr>
          <a:lstStyle/>
          <a:p>
            <a:pPr indent="-301939" lvl="0" marL="301939" marR="0" rtl="0" algn="l">
              <a:lnSpc>
                <a:spcPct val="157575"/>
              </a:lnSpc>
              <a:spcBef>
                <a:spcPts val="0"/>
              </a:spcBef>
              <a:spcAft>
                <a:spcPts val="0"/>
              </a:spcAft>
              <a:buClr>
                <a:srgbClr val="002060"/>
              </a:buClr>
              <a:buSzPts val="1453"/>
              <a:buChar char="•"/>
            </a:pPr>
            <a:r>
              <a:rPr i="0" lang="en-US" sz="1452" u="none" cap="none" strike="noStrike">
                <a:solidFill>
                  <a:srgbClr val="002060"/>
                </a:solidFill>
              </a:rPr>
              <a:t>Board-level risk committee oversight of resilience programs</a:t>
            </a:r>
            <a:endParaRPr i="0" sz="1452" u="none" cap="none" strike="noStrike"/>
          </a:p>
        </p:txBody>
      </p:sp>
      <p:sp>
        <p:nvSpPr>
          <p:cNvPr id="659" name="Google Shape;659;g394c34ae405_0_1123"/>
          <p:cNvSpPr/>
          <p:nvPr/>
        </p:nvSpPr>
        <p:spPr>
          <a:xfrm>
            <a:off x="296825" y="4187195"/>
            <a:ext cx="6757200" cy="295800"/>
          </a:xfrm>
          <a:prstGeom prst="rect">
            <a:avLst/>
          </a:prstGeom>
          <a:noFill/>
          <a:ln>
            <a:noFill/>
          </a:ln>
        </p:spPr>
        <p:txBody>
          <a:bodyPr anchorCtr="0" anchor="t" bIns="0" lIns="0" spcFirstLastPara="1" rIns="0" wrap="square" tIns="0">
            <a:noAutofit/>
          </a:bodyPr>
          <a:lstStyle/>
          <a:p>
            <a:pPr indent="-301939" lvl="0" marL="301939" marR="0" rtl="0" algn="l">
              <a:lnSpc>
                <a:spcPct val="157575"/>
              </a:lnSpc>
              <a:spcBef>
                <a:spcPts val="0"/>
              </a:spcBef>
              <a:spcAft>
                <a:spcPts val="0"/>
              </a:spcAft>
              <a:buClr>
                <a:srgbClr val="002060"/>
              </a:buClr>
              <a:buSzPts val="1453"/>
              <a:buChar char="•"/>
            </a:pPr>
            <a:r>
              <a:rPr i="0" lang="en-US" sz="1452" u="none" cap="none" strike="noStrike">
                <a:solidFill>
                  <a:srgbClr val="002060"/>
                </a:solidFill>
              </a:rPr>
              <a:t>Annual resilience investment budgets aligned with business strategy</a:t>
            </a:r>
            <a:endParaRPr i="0" sz="1452" u="none" cap="none" strike="noStrike"/>
          </a:p>
        </p:txBody>
      </p:sp>
      <p:sp>
        <p:nvSpPr>
          <p:cNvPr id="660" name="Google Shape;660;g394c34ae405_0_1123"/>
          <p:cNvSpPr/>
          <p:nvPr/>
        </p:nvSpPr>
        <p:spPr>
          <a:xfrm>
            <a:off x="296825" y="4547740"/>
            <a:ext cx="6757200" cy="295800"/>
          </a:xfrm>
          <a:prstGeom prst="rect">
            <a:avLst/>
          </a:prstGeom>
          <a:noFill/>
          <a:ln>
            <a:noFill/>
          </a:ln>
        </p:spPr>
        <p:txBody>
          <a:bodyPr anchorCtr="0" anchor="t" bIns="0" lIns="0" spcFirstLastPara="1" rIns="0" wrap="square" tIns="0">
            <a:noAutofit/>
          </a:bodyPr>
          <a:lstStyle/>
          <a:p>
            <a:pPr indent="-301939" lvl="0" marL="301939" marR="0" rtl="0" algn="l">
              <a:lnSpc>
                <a:spcPct val="157575"/>
              </a:lnSpc>
              <a:spcBef>
                <a:spcPts val="0"/>
              </a:spcBef>
              <a:spcAft>
                <a:spcPts val="0"/>
              </a:spcAft>
              <a:buClr>
                <a:srgbClr val="002060"/>
              </a:buClr>
              <a:buSzPts val="1453"/>
              <a:buChar char="•"/>
            </a:pPr>
            <a:r>
              <a:rPr i="0" lang="en-US" sz="1452" u="none" cap="none" strike="noStrike">
                <a:solidFill>
                  <a:srgbClr val="002060"/>
                </a:solidFill>
              </a:rPr>
              <a:t>Executive accountability frameworks for continuity performance</a:t>
            </a:r>
            <a:endParaRPr i="0" sz="1452" u="none" cap="none" strike="noStrike"/>
          </a:p>
        </p:txBody>
      </p:sp>
      <p:sp>
        <p:nvSpPr>
          <p:cNvPr id="661" name="Google Shape;661;g394c34ae405_0_1123"/>
          <p:cNvSpPr/>
          <p:nvPr/>
        </p:nvSpPr>
        <p:spPr>
          <a:xfrm>
            <a:off x="296825" y="4908284"/>
            <a:ext cx="6757200" cy="591600"/>
          </a:xfrm>
          <a:prstGeom prst="rect">
            <a:avLst/>
          </a:prstGeom>
          <a:noFill/>
          <a:ln>
            <a:noFill/>
          </a:ln>
        </p:spPr>
        <p:txBody>
          <a:bodyPr anchorCtr="0" anchor="t" bIns="0" lIns="0" spcFirstLastPara="1" rIns="0" wrap="square" tIns="0">
            <a:noAutofit/>
          </a:bodyPr>
          <a:lstStyle/>
          <a:p>
            <a:pPr indent="-301939" lvl="0" marL="301939" marR="0" rtl="0" algn="l">
              <a:lnSpc>
                <a:spcPct val="157575"/>
              </a:lnSpc>
              <a:spcBef>
                <a:spcPts val="0"/>
              </a:spcBef>
              <a:spcAft>
                <a:spcPts val="0"/>
              </a:spcAft>
              <a:buClr>
                <a:srgbClr val="002060"/>
              </a:buClr>
              <a:buSzPts val="1453"/>
              <a:buChar char="•"/>
            </a:pPr>
            <a:r>
              <a:rPr i="0" lang="en-US" sz="1452" u="none" cap="none" strike="noStrike">
                <a:solidFill>
                  <a:srgbClr val="002060"/>
                </a:solidFill>
              </a:rPr>
              <a:t>Strategic partnerships and vendor relationships supporting resilience goals</a:t>
            </a:r>
            <a:endParaRPr i="0" sz="1452" u="none" cap="none" strike="noStrike"/>
          </a:p>
        </p:txBody>
      </p:sp>
      <p:sp>
        <p:nvSpPr>
          <p:cNvPr id="662" name="Google Shape;662;g394c34ae405_0_1123"/>
          <p:cNvSpPr/>
          <p:nvPr/>
        </p:nvSpPr>
        <p:spPr>
          <a:xfrm>
            <a:off x="296825" y="5311288"/>
            <a:ext cx="6757200" cy="295800"/>
          </a:xfrm>
          <a:prstGeom prst="rect">
            <a:avLst/>
          </a:prstGeom>
          <a:noFill/>
          <a:ln>
            <a:noFill/>
          </a:ln>
        </p:spPr>
        <p:txBody>
          <a:bodyPr anchorCtr="0" anchor="t" bIns="0" lIns="0" spcFirstLastPara="1" rIns="0" wrap="square" tIns="0">
            <a:noAutofit/>
          </a:bodyPr>
          <a:lstStyle/>
          <a:p>
            <a:pPr indent="-301939" lvl="0" marL="301939" marR="0" rtl="0" algn="l">
              <a:lnSpc>
                <a:spcPct val="157575"/>
              </a:lnSpc>
              <a:spcBef>
                <a:spcPts val="0"/>
              </a:spcBef>
              <a:spcAft>
                <a:spcPts val="0"/>
              </a:spcAft>
              <a:buClr>
                <a:srgbClr val="002060"/>
              </a:buClr>
              <a:buSzPts val="1453"/>
              <a:buChar char="•"/>
            </a:pPr>
            <a:r>
              <a:rPr i="0" lang="en-US" sz="1452" u="none" cap="none" strike="noStrike">
                <a:solidFill>
                  <a:srgbClr val="002060"/>
                </a:solidFill>
              </a:rPr>
              <a:t>Regulatory compliance strategies that exceed minimum requirements</a:t>
            </a:r>
            <a:endParaRPr i="0" sz="1452" u="none" cap="none" strike="noStrike"/>
          </a:p>
        </p:txBody>
      </p:sp>
      <p:pic>
        <p:nvPicPr>
          <p:cNvPr descr="preencoded.png" id="663" name="Google Shape;663;g394c34ae405_0_1123"/>
          <p:cNvPicPr preferRelativeResize="0"/>
          <p:nvPr/>
        </p:nvPicPr>
        <p:blipFill rotWithShape="1">
          <a:blip r:embed="rId3">
            <a:alphaModFix/>
          </a:blip>
          <a:srcRect b="0" l="0" r="0" t="0"/>
          <a:stretch/>
        </p:blipFill>
        <p:spPr>
          <a:xfrm>
            <a:off x="7230658" y="1235875"/>
            <a:ext cx="4961334" cy="35101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394c34ae405_0_113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70" name="Google Shape;670;g394c34ae405_0_113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71" name="Google Shape;671;g394c34ae405_0_1137"/>
          <p:cNvSpPr/>
          <p:nvPr/>
        </p:nvSpPr>
        <p:spPr>
          <a:xfrm>
            <a:off x="275875" y="285850"/>
            <a:ext cx="10725600" cy="585600"/>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rgbClr val="D1282E"/>
              </a:buClr>
              <a:buSzPts val="3685"/>
              <a:buFont typeface="Nunito Sans"/>
              <a:buNone/>
            </a:pPr>
            <a:r>
              <a:rPr i="0" lang="en-US" sz="3684" u="none" cap="none" strike="noStrike">
                <a:solidFill>
                  <a:srgbClr val="D1282E"/>
                </a:solidFill>
              </a:rPr>
              <a:t>Tactical Goals – Translating Strategy into Programs</a:t>
            </a:r>
            <a:endParaRPr i="0" sz="3684" u="none" cap="none" strike="noStrike"/>
          </a:p>
        </p:txBody>
      </p:sp>
      <p:sp>
        <p:nvSpPr>
          <p:cNvPr id="672" name="Google Shape;672;g394c34ae405_0_1137"/>
          <p:cNvSpPr/>
          <p:nvPr/>
        </p:nvSpPr>
        <p:spPr>
          <a:xfrm>
            <a:off x="275875" y="1246428"/>
            <a:ext cx="11225100" cy="8994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57"/>
              <a:buFont typeface="Inter"/>
              <a:buNone/>
            </a:pPr>
            <a:r>
              <a:rPr i="0" lang="en-US" sz="1456" u="none" cap="none" strike="noStrike">
                <a:solidFill>
                  <a:srgbClr val="002060"/>
                </a:solidFill>
              </a:rPr>
              <a:t>Tactical goals bridge the gap between strategic vision and operational execution. These goals focus on program development, resource coordination, and capability building across organizational boundaries. Tactical planning ensures that strategic resilience commitments become actionable initiatives with measurable outcomes.</a:t>
            </a:r>
            <a:endParaRPr i="0" sz="1456" u="none" cap="none" strike="noStrike"/>
          </a:p>
        </p:txBody>
      </p:sp>
      <p:sp>
        <p:nvSpPr>
          <p:cNvPr id="673" name="Google Shape;673;g394c34ae405_0_1137"/>
          <p:cNvSpPr/>
          <p:nvPr/>
        </p:nvSpPr>
        <p:spPr>
          <a:xfrm>
            <a:off x="275875" y="2356781"/>
            <a:ext cx="187500" cy="2340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57"/>
              <a:buFont typeface="Nunito Sans"/>
              <a:buNone/>
            </a:pPr>
            <a:r>
              <a:rPr lang="en-US" sz="1456">
                <a:solidFill>
                  <a:srgbClr val="002060"/>
                </a:solidFill>
              </a:rPr>
              <a:t>1</a:t>
            </a:r>
            <a:endParaRPr i="0" sz="1456" u="none" cap="none" strike="noStrike"/>
          </a:p>
        </p:txBody>
      </p:sp>
      <p:sp>
        <p:nvSpPr>
          <p:cNvPr id="674" name="Google Shape;674;g394c34ae405_0_1137"/>
          <p:cNvSpPr/>
          <p:nvPr/>
        </p:nvSpPr>
        <p:spPr>
          <a:xfrm>
            <a:off x="275875" y="2649188"/>
            <a:ext cx="5518800" cy="26100"/>
          </a:xfrm>
          <a:prstGeom prst="rect">
            <a:avLst/>
          </a:prstGeom>
          <a:solidFill>
            <a:srgbClr val="B42827"/>
          </a:solidFill>
          <a:ln>
            <a:noFill/>
          </a:ln>
        </p:spPr>
        <p:txBody>
          <a:bodyPr anchorCtr="0" anchor="ctr" bIns="78350" lIns="78350" spcFirstLastPara="1" rIns="78350" wrap="square" tIns="78350">
            <a:noAutofit/>
          </a:bodyPr>
          <a:lstStyle/>
          <a:p>
            <a:pPr indent="0" lvl="0" marL="0" rtl="0" algn="l">
              <a:spcBef>
                <a:spcPts val="0"/>
              </a:spcBef>
              <a:spcAft>
                <a:spcPts val="0"/>
              </a:spcAft>
              <a:buNone/>
            </a:pPr>
            <a:r>
              <a:t/>
            </a:r>
            <a:endParaRPr/>
          </a:p>
        </p:txBody>
      </p:sp>
      <p:sp>
        <p:nvSpPr>
          <p:cNvPr id="675" name="Google Shape;675;g394c34ae405_0_1137"/>
          <p:cNvSpPr/>
          <p:nvPr/>
        </p:nvSpPr>
        <p:spPr>
          <a:xfrm>
            <a:off x="275875" y="2835124"/>
            <a:ext cx="3497100" cy="2928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842"/>
              <a:buFont typeface="Nunito Sans"/>
              <a:buNone/>
            </a:pPr>
            <a:r>
              <a:rPr i="0" lang="en-US" sz="1842" u="none" cap="none" strike="noStrike">
                <a:solidFill>
                  <a:srgbClr val="002060"/>
                </a:solidFill>
              </a:rPr>
              <a:t>Program Design and Architecture</a:t>
            </a:r>
            <a:endParaRPr i="0" sz="1842" u="none" cap="none" strike="noStrike"/>
          </a:p>
        </p:txBody>
      </p:sp>
      <p:sp>
        <p:nvSpPr>
          <p:cNvPr id="676" name="Google Shape;676;g394c34ae405_0_1137"/>
          <p:cNvSpPr/>
          <p:nvPr/>
        </p:nvSpPr>
        <p:spPr>
          <a:xfrm>
            <a:off x="275875" y="3200335"/>
            <a:ext cx="5518800" cy="8994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57"/>
              <a:buFont typeface="Inter"/>
              <a:buNone/>
            </a:pPr>
            <a:r>
              <a:rPr i="0" lang="en-US" sz="1456" u="none" cap="none" strike="noStrike">
                <a:solidFill>
                  <a:srgbClr val="002060"/>
                </a:solidFill>
              </a:rPr>
              <a:t>Develop comprehensive resilience programs that align with strategic goals and integrate across business functions, technology systems, and operational processes.</a:t>
            </a:r>
            <a:endParaRPr i="0" sz="1456" u="none" cap="none" strike="noStrike"/>
          </a:p>
        </p:txBody>
      </p:sp>
      <p:sp>
        <p:nvSpPr>
          <p:cNvPr id="677" name="Google Shape;677;g394c34ae405_0_1137"/>
          <p:cNvSpPr/>
          <p:nvPr/>
        </p:nvSpPr>
        <p:spPr>
          <a:xfrm>
            <a:off x="5982121" y="2356781"/>
            <a:ext cx="187500" cy="2340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57"/>
              <a:buFont typeface="Nunito Sans"/>
              <a:buNone/>
            </a:pPr>
            <a:r>
              <a:rPr lang="en-US" sz="1456">
                <a:solidFill>
                  <a:srgbClr val="002060"/>
                </a:solidFill>
              </a:rPr>
              <a:t>2</a:t>
            </a:r>
            <a:endParaRPr i="0" sz="1456" u="none" cap="none" strike="noStrike"/>
          </a:p>
        </p:txBody>
      </p:sp>
      <p:sp>
        <p:nvSpPr>
          <p:cNvPr id="678" name="Google Shape;678;g394c34ae405_0_1137"/>
          <p:cNvSpPr/>
          <p:nvPr/>
        </p:nvSpPr>
        <p:spPr>
          <a:xfrm>
            <a:off x="5982121" y="2649188"/>
            <a:ext cx="5518800" cy="26100"/>
          </a:xfrm>
          <a:prstGeom prst="rect">
            <a:avLst/>
          </a:prstGeom>
          <a:solidFill>
            <a:srgbClr val="B42827"/>
          </a:solidFill>
          <a:ln>
            <a:noFill/>
          </a:ln>
        </p:spPr>
        <p:txBody>
          <a:bodyPr anchorCtr="0" anchor="ctr" bIns="78350" lIns="78350" spcFirstLastPara="1" rIns="78350" wrap="square" tIns="78350">
            <a:noAutofit/>
          </a:bodyPr>
          <a:lstStyle/>
          <a:p>
            <a:pPr indent="0" lvl="0" marL="0" rtl="0" algn="l">
              <a:spcBef>
                <a:spcPts val="0"/>
              </a:spcBef>
              <a:spcAft>
                <a:spcPts val="0"/>
              </a:spcAft>
              <a:buNone/>
            </a:pPr>
            <a:r>
              <a:t/>
            </a:r>
            <a:endParaRPr/>
          </a:p>
        </p:txBody>
      </p:sp>
      <p:sp>
        <p:nvSpPr>
          <p:cNvPr id="679" name="Google Shape;679;g394c34ae405_0_1137"/>
          <p:cNvSpPr/>
          <p:nvPr/>
        </p:nvSpPr>
        <p:spPr>
          <a:xfrm>
            <a:off x="5982121" y="2795087"/>
            <a:ext cx="3187200" cy="2928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842"/>
              <a:buFont typeface="Nunito Sans"/>
              <a:buNone/>
            </a:pPr>
            <a:r>
              <a:rPr i="0" lang="en-US" sz="1842" u="none" cap="none" strike="noStrike">
                <a:solidFill>
                  <a:srgbClr val="002060"/>
                </a:solidFill>
              </a:rPr>
              <a:t>Cross-Functional Coordination</a:t>
            </a:r>
            <a:endParaRPr i="0" sz="1842" u="none" cap="none" strike="noStrike"/>
          </a:p>
        </p:txBody>
      </p:sp>
      <p:sp>
        <p:nvSpPr>
          <p:cNvPr id="680" name="Google Shape;680;g394c34ae405_0_1137"/>
          <p:cNvSpPr/>
          <p:nvPr/>
        </p:nvSpPr>
        <p:spPr>
          <a:xfrm>
            <a:off x="5982121" y="3200335"/>
            <a:ext cx="5518800" cy="8994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57"/>
              <a:buFont typeface="Inter"/>
              <a:buNone/>
            </a:pPr>
            <a:r>
              <a:rPr i="0" lang="en-US" sz="1456" u="none" cap="none" strike="noStrike">
                <a:solidFill>
                  <a:srgbClr val="002060"/>
                </a:solidFill>
              </a:rPr>
              <a:t>Establish coordination mechanisms between IT, business units, risk management, and operations to ensure unified approach to resilience and recovery planning.</a:t>
            </a:r>
            <a:endParaRPr i="0" sz="1456" u="none" cap="none" strike="noStrike"/>
          </a:p>
        </p:txBody>
      </p:sp>
      <p:sp>
        <p:nvSpPr>
          <p:cNvPr id="681" name="Google Shape;681;g394c34ae405_0_1137"/>
          <p:cNvSpPr/>
          <p:nvPr/>
        </p:nvSpPr>
        <p:spPr>
          <a:xfrm>
            <a:off x="275875" y="4427815"/>
            <a:ext cx="187500" cy="2340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57"/>
              <a:buFont typeface="Nunito Sans"/>
              <a:buNone/>
            </a:pPr>
            <a:r>
              <a:rPr lang="en-US" sz="1456">
                <a:solidFill>
                  <a:srgbClr val="002060"/>
                </a:solidFill>
              </a:rPr>
              <a:t>3</a:t>
            </a:r>
            <a:endParaRPr i="0" sz="1456" u="none" cap="none" strike="noStrike"/>
          </a:p>
        </p:txBody>
      </p:sp>
      <p:sp>
        <p:nvSpPr>
          <p:cNvPr id="682" name="Google Shape;682;g394c34ae405_0_1137"/>
          <p:cNvSpPr/>
          <p:nvPr/>
        </p:nvSpPr>
        <p:spPr>
          <a:xfrm>
            <a:off x="275875" y="4720222"/>
            <a:ext cx="5518800" cy="26100"/>
          </a:xfrm>
          <a:prstGeom prst="rect">
            <a:avLst/>
          </a:prstGeom>
          <a:solidFill>
            <a:srgbClr val="B42827"/>
          </a:solidFill>
          <a:ln>
            <a:noFill/>
          </a:ln>
        </p:spPr>
        <p:txBody>
          <a:bodyPr anchorCtr="0" anchor="ctr" bIns="78350" lIns="78350" spcFirstLastPara="1" rIns="78350" wrap="square" tIns="78350">
            <a:noAutofit/>
          </a:bodyPr>
          <a:lstStyle/>
          <a:p>
            <a:pPr indent="0" lvl="0" marL="0" rtl="0" algn="l">
              <a:spcBef>
                <a:spcPts val="0"/>
              </a:spcBef>
              <a:spcAft>
                <a:spcPts val="0"/>
              </a:spcAft>
              <a:buNone/>
            </a:pPr>
            <a:r>
              <a:t/>
            </a:r>
            <a:endParaRPr/>
          </a:p>
        </p:txBody>
      </p:sp>
      <p:sp>
        <p:nvSpPr>
          <p:cNvPr id="683" name="Google Shape;683;g394c34ae405_0_1137"/>
          <p:cNvSpPr/>
          <p:nvPr/>
        </p:nvSpPr>
        <p:spPr>
          <a:xfrm>
            <a:off x="275875" y="4866120"/>
            <a:ext cx="2533200" cy="2928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842"/>
              <a:buFont typeface="Nunito Sans"/>
              <a:buNone/>
            </a:pPr>
            <a:r>
              <a:rPr i="0" lang="en-US" sz="1842" u="none" cap="none" strike="noStrike">
                <a:solidFill>
                  <a:srgbClr val="002060"/>
                </a:solidFill>
              </a:rPr>
              <a:t>Capability Development</a:t>
            </a:r>
            <a:endParaRPr i="0" sz="1842" u="none" cap="none" strike="noStrike"/>
          </a:p>
        </p:txBody>
      </p:sp>
      <p:sp>
        <p:nvSpPr>
          <p:cNvPr id="684" name="Google Shape;684;g394c34ae405_0_1137"/>
          <p:cNvSpPr/>
          <p:nvPr/>
        </p:nvSpPr>
        <p:spPr>
          <a:xfrm>
            <a:off x="275875" y="5271369"/>
            <a:ext cx="5518800" cy="8994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57"/>
              <a:buFont typeface="Inter"/>
              <a:buNone/>
            </a:pPr>
            <a:r>
              <a:rPr i="0" lang="en-US" sz="1456" u="none" cap="none" strike="noStrike">
                <a:solidFill>
                  <a:srgbClr val="002060"/>
                </a:solidFill>
              </a:rPr>
              <a:t>Build organizational capabilities across the four resilience layers: technology, people, processes, and vendor relationships through targeted investments and initiatives.</a:t>
            </a:r>
            <a:endParaRPr i="0" sz="1456" u="none" cap="none" strike="noStrike"/>
          </a:p>
        </p:txBody>
      </p:sp>
      <p:sp>
        <p:nvSpPr>
          <p:cNvPr id="685" name="Google Shape;685;g394c34ae405_0_1137"/>
          <p:cNvSpPr/>
          <p:nvPr/>
        </p:nvSpPr>
        <p:spPr>
          <a:xfrm>
            <a:off x="5982121" y="4427815"/>
            <a:ext cx="187500" cy="2340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57"/>
              <a:buFont typeface="Nunito Sans"/>
              <a:buNone/>
            </a:pPr>
            <a:r>
              <a:rPr lang="en-US" sz="1456">
                <a:solidFill>
                  <a:srgbClr val="002060"/>
                </a:solidFill>
              </a:rPr>
              <a:t>4</a:t>
            </a:r>
            <a:endParaRPr i="0" sz="1456" u="none" cap="none" strike="noStrike"/>
          </a:p>
        </p:txBody>
      </p:sp>
      <p:sp>
        <p:nvSpPr>
          <p:cNvPr id="686" name="Google Shape;686;g394c34ae405_0_1137"/>
          <p:cNvSpPr/>
          <p:nvPr/>
        </p:nvSpPr>
        <p:spPr>
          <a:xfrm>
            <a:off x="5982121" y="4720222"/>
            <a:ext cx="5518800" cy="26100"/>
          </a:xfrm>
          <a:prstGeom prst="rect">
            <a:avLst/>
          </a:prstGeom>
          <a:solidFill>
            <a:srgbClr val="B42827"/>
          </a:solidFill>
          <a:ln>
            <a:noFill/>
          </a:ln>
        </p:spPr>
        <p:txBody>
          <a:bodyPr anchorCtr="0" anchor="ctr" bIns="78350" lIns="78350" spcFirstLastPara="1" rIns="78350" wrap="square" tIns="78350">
            <a:noAutofit/>
          </a:bodyPr>
          <a:lstStyle/>
          <a:p>
            <a:pPr indent="0" lvl="0" marL="0" rtl="0" algn="l">
              <a:spcBef>
                <a:spcPts val="0"/>
              </a:spcBef>
              <a:spcAft>
                <a:spcPts val="0"/>
              </a:spcAft>
              <a:buNone/>
            </a:pPr>
            <a:r>
              <a:t/>
            </a:r>
            <a:endParaRPr/>
          </a:p>
        </p:txBody>
      </p:sp>
      <p:sp>
        <p:nvSpPr>
          <p:cNvPr id="687" name="Google Shape;687;g394c34ae405_0_1137"/>
          <p:cNvSpPr/>
          <p:nvPr/>
        </p:nvSpPr>
        <p:spPr>
          <a:xfrm>
            <a:off x="5982121" y="4866120"/>
            <a:ext cx="2835600" cy="2928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842"/>
              <a:buFont typeface="Nunito Sans"/>
              <a:buNone/>
            </a:pPr>
            <a:r>
              <a:rPr i="0" lang="en-US" sz="1842" u="none" cap="none" strike="noStrike">
                <a:solidFill>
                  <a:srgbClr val="002060"/>
                </a:solidFill>
              </a:rPr>
              <a:t>Performance Measurement</a:t>
            </a:r>
            <a:endParaRPr i="0" sz="1842" u="none" cap="none" strike="noStrike"/>
          </a:p>
        </p:txBody>
      </p:sp>
      <p:sp>
        <p:nvSpPr>
          <p:cNvPr id="688" name="Google Shape;688;g394c34ae405_0_1137"/>
          <p:cNvSpPr/>
          <p:nvPr/>
        </p:nvSpPr>
        <p:spPr>
          <a:xfrm>
            <a:off x="5982121" y="5271369"/>
            <a:ext cx="5518800" cy="8994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57"/>
              <a:buFont typeface="Inter"/>
              <a:buNone/>
            </a:pPr>
            <a:r>
              <a:rPr i="0" lang="en-US" sz="1456" u="none" cap="none" strike="noStrike">
                <a:solidFill>
                  <a:srgbClr val="002060"/>
                </a:solidFill>
              </a:rPr>
              <a:t>Implement metrics and monitoring systems that track resilience maturity, recovery capabilities, and program effectiveness against strategic objectives.</a:t>
            </a:r>
            <a:endParaRPr i="0" sz="1456" u="none" cap="none" strike="noStrike"/>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394c34ae405_0_116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95" name="Google Shape;695;g394c34ae405_0_116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96" name="Google Shape;696;g394c34ae405_0_1161"/>
          <p:cNvSpPr/>
          <p:nvPr/>
        </p:nvSpPr>
        <p:spPr>
          <a:xfrm>
            <a:off x="362777" y="407526"/>
            <a:ext cx="6388200" cy="15696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D1282E"/>
              </a:buClr>
              <a:buSzPts val="3266"/>
              <a:buFont typeface="Nunito Sans"/>
              <a:buNone/>
            </a:pPr>
            <a:r>
              <a:rPr i="0" lang="en-US" sz="3265" u="none" cap="none" strike="noStrike">
                <a:solidFill>
                  <a:srgbClr val="D1282E"/>
                </a:solidFill>
              </a:rPr>
              <a:t>Tactical Examples – Cross-Functional Planning and Prioritization</a:t>
            </a:r>
            <a:endParaRPr i="0" sz="3265" u="none" cap="none" strike="noStrike"/>
          </a:p>
        </p:txBody>
      </p:sp>
      <p:sp>
        <p:nvSpPr>
          <p:cNvPr id="697" name="Google Shape;697;g394c34ae405_0_1161"/>
          <p:cNvSpPr/>
          <p:nvPr/>
        </p:nvSpPr>
        <p:spPr>
          <a:xfrm>
            <a:off x="362777" y="2491636"/>
            <a:ext cx="6388200" cy="10716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281"/>
              <a:buFont typeface="Inter"/>
              <a:buNone/>
            </a:pPr>
            <a:r>
              <a:rPr i="0" lang="en-US" sz="1281" u="none" cap="none" strike="noStrike">
                <a:solidFill>
                  <a:srgbClr val="002060"/>
                </a:solidFill>
              </a:rPr>
              <a:t>Tactical resilience goals manifest through structured programs that coordinate activities across organizational boundaries. These examples show how tactical planning transforms strategic intent into coordinated action plans with clear accountability and measurable outcomes.</a:t>
            </a:r>
            <a:endParaRPr i="0" sz="1281" u="none" cap="none" strike="noStrike"/>
          </a:p>
        </p:txBody>
      </p:sp>
      <p:sp>
        <p:nvSpPr>
          <p:cNvPr id="698" name="Google Shape;698;g394c34ae405_0_1161"/>
          <p:cNvSpPr/>
          <p:nvPr/>
        </p:nvSpPr>
        <p:spPr>
          <a:xfrm>
            <a:off x="362777" y="3751314"/>
            <a:ext cx="6388200" cy="267900"/>
          </a:xfrm>
          <a:prstGeom prst="rect">
            <a:avLst/>
          </a:prstGeom>
          <a:noFill/>
          <a:ln>
            <a:noFill/>
          </a:ln>
        </p:spPr>
        <p:txBody>
          <a:bodyPr anchorCtr="0" anchor="t" bIns="0" lIns="0" spcFirstLastPara="1" rIns="0" wrap="square" tIns="0">
            <a:noAutofit/>
          </a:bodyPr>
          <a:lstStyle/>
          <a:p>
            <a:pPr indent="-283493" lvl="0" marL="283493" marR="0" rtl="0" algn="l">
              <a:lnSpc>
                <a:spcPct val="164516"/>
              </a:lnSpc>
              <a:spcBef>
                <a:spcPts val="0"/>
              </a:spcBef>
              <a:spcAft>
                <a:spcPts val="0"/>
              </a:spcAft>
              <a:buClr>
                <a:srgbClr val="002060"/>
              </a:buClr>
              <a:buSzPts val="1281"/>
              <a:buChar char="•"/>
            </a:pPr>
            <a:r>
              <a:rPr i="0" lang="en-US" sz="1281" u="none" cap="none" strike="noStrike">
                <a:solidFill>
                  <a:srgbClr val="002060"/>
                </a:solidFill>
              </a:rPr>
              <a:t>Business impact analysis programs involving all critical business functions</a:t>
            </a:r>
            <a:endParaRPr i="0" sz="1281" u="none" cap="none" strike="noStrike"/>
          </a:p>
        </p:txBody>
      </p:sp>
      <p:sp>
        <p:nvSpPr>
          <p:cNvPr id="699" name="Google Shape;699;g394c34ae405_0_1161"/>
          <p:cNvSpPr/>
          <p:nvPr/>
        </p:nvSpPr>
        <p:spPr>
          <a:xfrm>
            <a:off x="362777" y="4077725"/>
            <a:ext cx="6388200" cy="267900"/>
          </a:xfrm>
          <a:prstGeom prst="rect">
            <a:avLst/>
          </a:prstGeom>
          <a:noFill/>
          <a:ln>
            <a:noFill/>
          </a:ln>
        </p:spPr>
        <p:txBody>
          <a:bodyPr anchorCtr="0" anchor="t" bIns="0" lIns="0" spcFirstLastPara="1" rIns="0" wrap="square" tIns="0">
            <a:noAutofit/>
          </a:bodyPr>
          <a:lstStyle/>
          <a:p>
            <a:pPr indent="-283493" lvl="0" marL="283493" marR="0" rtl="0" algn="l">
              <a:lnSpc>
                <a:spcPct val="164516"/>
              </a:lnSpc>
              <a:spcBef>
                <a:spcPts val="0"/>
              </a:spcBef>
              <a:spcAft>
                <a:spcPts val="0"/>
              </a:spcAft>
              <a:buClr>
                <a:srgbClr val="002060"/>
              </a:buClr>
              <a:buSzPts val="1281"/>
              <a:buChar char="•"/>
            </a:pPr>
            <a:r>
              <a:rPr i="0" lang="en-US" sz="1281" u="none" cap="none" strike="noStrike">
                <a:solidFill>
                  <a:srgbClr val="002060"/>
                </a:solidFill>
              </a:rPr>
              <a:t>Cross-departmental recovery strategy development and validation</a:t>
            </a:r>
            <a:endParaRPr i="0" sz="1281" u="none" cap="none" strike="noStrike"/>
          </a:p>
        </p:txBody>
      </p:sp>
      <p:sp>
        <p:nvSpPr>
          <p:cNvPr id="700" name="Google Shape;700;g394c34ae405_0_1161"/>
          <p:cNvSpPr/>
          <p:nvPr/>
        </p:nvSpPr>
        <p:spPr>
          <a:xfrm>
            <a:off x="362777" y="4404137"/>
            <a:ext cx="6388200" cy="535800"/>
          </a:xfrm>
          <a:prstGeom prst="rect">
            <a:avLst/>
          </a:prstGeom>
          <a:noFill/>
          <a:ln>
            <a:noFill/>
          </a:ln>
        </p:spPr>
        <p:txBody>
          <a:bodyPr anchorCtr="0" anchor="t" bIns="0" lIns="0" spcFirstLastPara="1" rIns="0" wrap="square" tIns="0">
            <a:noAutofit/>
          </a:bodyPr>
          <a:lstStyle/>
          <a:p>
            <a:pPr indent="-283493" lvl="0" marL="283493" marR="0" rtl="0" algn="l">
              <a:lnSpc>
                <a:spcPct val="164516"/>
              </a:lnSpc>
              <a:spcBef>
                <a:spcPts val="0"/>
              </a:spcBef>
              <a:spcAft>
                <a:spcPts val="0"/>
              </a:spcAft>
              <a:buClr>
                <a:srgbClr val="002060"/>
              </a:buClr>
              <a:buSzPts val="1281"/>
              <a:buChar char="•"/>
            </a:pPr>
            <a:r>
              <a:rPr i="0" lang="en-US" sz="1281" u="none" cap="none" strike="noStrike">
                <a:solidFill>
                  <a:srgbClr val="002060"/>
                </a:solidFill>
              </a:rPr>
              <a:t>Technology resilience architecture projects spanning infrastructure and applications</a:t>
            </a:r>
            <a:endParaRPr i="0" sz="1281" u="none" cap="none" strike="noStrike"/>
          </a:p>
        </p:txBody>
      </p:sp>
      <p:sp>
        <p:nvSpPr>
          <p:cNvPr id="701" name="Google Shape;701;g394c34ae405_0_1161"/>
          <p:cNvSpPr/>
          <p:nvPr/>
        </p:nvSpPr>
        <p:spPr>
          <a:xfrm>
            <a:off x="362777" y="4998392"/>
            <a:ext cx="6388200" cy="267900"/>
          </a:xfrm>
          <a:prstGeom prst="rect">
            <a:avLst/>
          </a:prstGeom>
          <a:noFill/>
          <a:ln>
            <a:noFill/>
          </a:ln>
        </p:spPr>
        <p:txBody>
          <a:bodyPr anchorCtr="0" anchor="t" bIns="0" lIns="0" spcFirstLastPara="1" rIns="0" wrap="square" tIns="0">
            <a:noAutofit/>
          </a:bodyPr>
          <a:lstStyle/>
          <a:p>
            <a:pPr indent="-283493" lvl="0" marL="283493" marR="0" rtl="0" algn="l">
              <a:lnSpc>
                <a:spcPct val="164516"/>
              </a:lnSpc>
              <a:spcBef>
                <a:spcPts val="0"/>
              </a:spcBef>
              <a:spcAft>
                <a:spcPts val="0"/>
              </a:spcAft>
              <a:buClr>
                <a:srgbClr val="002060"/>
              </a:buClr>
              <a:buSzPts val="1281"/>
              <a:buChar char="•"/>
            </a:pPr>
            <a:r>
              <a:rPr i="0" lang="en-US" sz="1281" u="none" cap="none" strike="noStrike">
                <a:solidFill>
                  <a:srgbClr val="002060"/>
                </a:solidFill>
              </a:rPr>
              <a:t>Vendor risk management programs with integrated resilience requirements</a:t>
            </a:r>
            <a:endParaRPr i="0" sz="1281" u="none" cap="none" strike="noStrike"/>
          </a:p>
        </p:txBody>
      </p:sp>
      <p:sp>
        <p:nvSpPr>
          <p:cNvPr id="702" name="Google Shape;702;g394c34ae405_0_1161"/>
          <p:cNvSpPr/>
          <p:nvPr/>
        </p:nvSpPr>
        <p:spPr>
          <a:xfrm>
            <a:off x="362777" y="5324803"/>
            <a:ext cx="6388200" cy="267900"/>
          </a:xfrm>
          <a:prstGeom prst="rect">
            <a:avLst/>
          </a:prstGeom>
          <a:noFill/>
          <a:ln>
            <a:noFill/>
          </a:ln>
        </p:spPr>
        <p:txBody>
          <a:bodyPr anchorCtr="0" anchor="t" bIns="0" lIns="0" spcFirstLastPara="1" rIns="0" wrap="square" tIns="0">
            <a:noAutofit/>
          </a:bodyPr>
          <a:lstStyle/>
          <a:p>
            <a:pPr indent="-283493" lvl="0" marL="283493" marR="0" rtl="0" algn="l">
              <a:lnSpc>
                <a:spcPct val="164516"/>
              </a:lnSpc>
              <a:spcBef>
                <a:spcPts val="0"/>
              </a:spcBef>
              <a:spcAft>
                <a:spcPts val="0"/>
              </a:spcAft>
              <a:buClr>
                <a:srgbClr val="002060"/>
              </a:buClr>
              <a:buSzPts val="1281"/>
              <a:buChar char="•"/>
            </a:pPr>
            <a:r>
              <a:rPr i="0" lang="en-US" sz="1281" u="none" cap="none" strike="noStrike">
                <a:solidFill>
                  <a:srgbClr val="002060"/>
                </a:solidFill>
              </a:rPr>
              <a:t>Training and awareness programs reaching all employee levels</a:t>
            </a:r>
            <a:endParaRPr i="0" sz="1281" u="none" cap="none" strike="noStrike"/>
          </a:p>
        </p:txBody>
      </p:sp>
      <p:sp>
        <p:nvSpPr>
          <p:cNvPr id="703" name="Google Shape;703;g394c34ae405_0_1161"/>
          <p:cNvSpPr/>
          <p:nvPr/>
        </p:nvSpPr>
        <p:spPr>
          <a:xfrm>
            <a:off x="362777" y="5651214"/>
            <a:ext cx="6388200" cy="535800"/>
          </a:xfrm>
          <a:prstGeom prst="rect">
            <a:avLst/>
          </a:prstGeom>
          <a:noFill/>
          <a:ln>
            <a:noFill/>
          </a:ln>
        </p:spPr>
        <p:txBody>
          <a:bodyPr anchorCtr="0" anchor="t" bIns="0" lIns="0" spcFirstLastPara="1" rIns="0" wrap="square" tIns="0">
            <a:noAutofit/>
          </a:bodyPr>
          <a:lstStyle/>
          <a:p>
            <a:pPr indent="-283493" lvl="0" marL="283493" marR="0" rtl="0" algn="l">
              <a:lnSpc>
                <a:spcPct val="164516"/>
              </a:lnSpc>
              <a:spcBef>
                <a:spcPts val="0"/>
              </a:spcBef>
              <a:spcAft>
                <a:spcPts val="0"/>
              </a:spcAft>
              <a:buClr>
                <a:srgbClr val="002060"/>
              </a:buClr>
              <a:buSzPts val="1281"/>
              <a:buChar char="•"/>
            </a:pPr>
            <a:r>
              <a:rPr i="0" lang="en-US" sz="1281" u="none" cap="none" strike="noStrike">
                <a:solidFill>
                  <a:srgbClr val="002060"/>
                </a:solidFill>
              </a:rPr>
              <a:t>Testing and exercise programs validating capabilities across organizational layers</a:t>
            </a:r>
            <a:endParaRPr i="0" sz="1281" u="none" cap="none" strike="noStrike"/>
          </a:p>
        </p:txBody>
      </p:sp>
      <p:pic>
        <p:nvPicPr>
          <p:cNvPr descr="preencoded.png" id="704" name="Google Shape;704;g394c34ae405_0_1161"/>
          <p:cNvPicPr preferRelativeResize="0"/>
          <p:nvPr/>
        </p:nvPicPr>
        <p:blipFill rotWithShape="1">
          <a:blip r:embed="rId3">
            <a:alphaModFix/>
          </a:blip>
          <a:srcRect b="0" l="0" r="0" t="0"/>
          <a:stretch/>
        </p:blipFill>
        <p:spPr>
          <a:xfrm>
            <a:off x="7226776" y="788452"/>
            <a:ext cx="3775327" cy="5033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394c34ae405_0_117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11" name="Google Shape;711;g394c34ae405_0_117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712" name="Google Shape;712;g394c34ae405_0_1176"/>
          <p:cNvSpPr/>
          <p:nvPr/>
        </p:nvSpPr>
        <p:spPr>
          <a:xfrm>
            <a:off x="212900" y="68200"/>
            <a:ext cx="10182600" cy="5619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503"/>
              <a:buFont typeface="Nunito Sans"/>
              <a:buNone/>
            </a:pPr>
            <a:r>
              <a:rPr i="0" lang="en-US" sz="3502" u="none" cap="none" strike="noStrike">
                <a:solidFill>
                  <a:srgbClr val="D1282E"/>
                </a:solidFill>
              </a:rPr>
              <a:t>Operational Goals – Daily Execution and Response</a:t>
            </a:r>
            <a:endParaRPr i="0" sz="3502" u="none" cap="none" strike="noStrike"/>
          </a:p>
        </p:txBody>
      </p:sp>
      <p:sp>
        <p:nvSpPr>
          <p:cNvPr id="713" name="Google Shape;713;g394c34ae405_0_1176"/>
          <p:cNvSpPr/>
          <p:nvPr/>
        </p:nvSpPr>
        <p:spPr>
          <a:xfrm>
            <a:off x="212900" y="989635"/>
            <a:ext cx="11090400" cy="863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93"/>
              <a:buFont typeface="Inter"/>
              <a:buNone/>
            </a:pPr>
            <a:r>
              <a:rPr i="0" lang="en-US" sz="1392" u="none" cap="none" strike="noStrike">
                <a:solidFill>
                  <a:srgbClr val="002060"/>
                </a:solidFill>
              </a:rPr>
              <a:t>Operational goals focus on day-to-day activities that maintain resilience capabilities and execute recovery procedures when needed. These goals ensure that strategic vision and tactical planning translate into effective action during normal operations and crisis situations. Operational excellence determines whether resilience programs succeed when tested.</a:t>
            </a:r>
            <a:endParaRPr i="0" sz="1392" u="none" cap="none" strike="noStrike"/>
          </a:p>
        </p:txBody>
      </p:sp>
      <p:sp>
        <p:nvSpPr>
          <p:cNvPr id="714" name="Google Shape;714;g394c34ae405_0_1176"/>
          <p:cNvSpPr/>
          <p:nvPr/>
        </p:nvSpPr>
        <p:spPr>
          <a:xfrm>
            <a:off x="212900" y="2054677"/>
            <a:ext cx="3576900" cy="3969900"/>
          </a:xfrm>
          <a:prstGeom prst="roundRect">
            <a:avLst>
              <a:gd fmla="val 2111" name="adj"/>
            </a:avLst>
          </a:prstGeom>
          <a:solidFill>
            <a:srgbClr val="F6D5D5"/>
          </a:solidFill>
          <a:ln cap="flat" cmpd="sng" w="8050">
            <a:solidFill>
              <a:srgbClr val="DCBBBB"/>
            </a:solidFill>
            <a:prstDash val="solid"/>
            <a:round/>
            <a:headEnd len="sm" w="sm" type="none"/>
            <a:tailEnd len="sm" w="sm" type="none"/>
          </a:ln>
        </p:spPr>
        <p:txBody>
          <a:bodyPr anchorCtr="0" anchor="ctr" bIns="77150" lIns="77150" spcFirstLastPara="1" rIns="77150" wrap="square" tIns="77150">
            <a:noAutofit/>
          </a:bodyPr>
          <a:lstStyle/>
          <a:p>
            <a:pPr indent="0" lvl="0" marL="0" rtl="0" algn="l">
              <a:spcBef>
                <a:spcPts val="0"/>
              </a:spcBef>
              <a:spcAft>
                <a:spcPts val="0"/>
              </a:spcAft>
              <a:buNone/>
            </a:pPr>
            <a:r>
              <a:t/>
            </a:r>
            <a:endParaRPr/>
          </a:p>
        </p:txBody>
      </p:sp>
      <p:sp>
        <p:nvSpPr>
          <p:cNvPr id="715" name="Google Shape;715;g394c34ae405_0_1176"/>
          <p:cNvSpPr/>
          <p:nvPr/>
        </p:nvSpPr>
        <p:spPr>
          <a:xfrm>
            <a:off x="399116" y="2240894"/>
            <a:ext cx="539400" cy="539400"/>
          </a:xfrm>
          <a:prstGeom prst="roundRect">
            <a:avLst>
              <a:gd fmla="val 14308249" name="adj"/>
            </a:avLst>
          </a:prstGeom>
          <a:solidFill>
            <a:srgbClr val="B42827"/>
          </a:solidFill>
          <a:ln>
            <a:noFill/>
          </a:ln>
        </p:spPr>
        <p:txBody>
          <a:bodyPr anchorCtr="0" anchor="ctr" bIns="77150" lIns="77150" spcFirstLastPara="1" rIns="77150" wrap="square" tIns="77150">
            <a:noAutofit/>
          </a:bodyPr>
          <a:lstStyle/>
          <a:p>
            <a:pPr indent="0" lvl="0" marL="0" rtl="0" algn="l">
              <a:spcBef>
                <a:spcPts val="0"/>
              </a:spcBef>
              <a:spcAft>
                <a:spcPts val="0"/>
              </a:spcAft>
              <a:buNone/>
            </a:pPr>
            <a:r>
              <a:t/>
            </a:r>
            <a:endParaRPr/>
          </a:p>
        </p:txBody>
      </p:sp>
      <p:pic>
        <p:nvPicPr>
          <p:cNvPr descr="preencoded.png" id="716" name="Google Shape;716;g394c34ae405_0_1176"/>
          <p:cNvPicPr preferRelativeResize="0"/>
          <p:nvPr/>
        </p:nvPicPr>
        <p:blipFill rotWithShape="1">
          <a:blip r:embed="rId3">
            <a:alphaModFix/>
          </a:blip>
          <a:srcRect b="0" l="0" r="0" t="0"/>
          <a:stretch/>
        </p:blipFill>
        <p:spPr>
          <a:xfrm>
            <a:off x="547445" y="2358874"/>
            <a:ext cx="242693" cy="303392"/>
          </a:xfrm>
          <a:prstGeom prst="rect">
            <a:avLst/>
          </a:prstGeom>
          <a:noFill/>
          <a:ln>
            <a:noFill/>
          </a:ln>
        </p:spPr>
      </p:pic>
      <p:sp>
        <p:nvSpPr>
          <p:cNvPr id="717" name="Google Shape;717;g394c34ae405_0_1176"/>
          <p:cNvSpPr/>
          <p:nvPr/>
        </p:nvSpPr>
        <p:spPr>
          <a:xfrm>
            <a:off x="399116" y="2960033"/>
            <a:ext cx="2288700" cy="2808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002060"/>
              </a:buClr>
              <a:buSzPts val="1730"/>
              <a:buFont typeface="Nunito Sans"/>
              <a:buNone/>
            </a:pPr>
            <a:r>
              <a:rPr b="0" i="0" lang="en-US" sz="1730" u="none" cap="none" strike="noStrike">
                <a:solidFill>
                  <a:srgbClr val="002060"/>
                </a:solidFill>
                <a:latin typeface="Nunito Sans"/>
                <a:ea typeface="Nunito Sans"/>
                <a:cs typeface="Nunito Sans"/>
                <a:sym typeface="Nunito Sans"/>
              </a:rPr>
              <a:t>Continuous Monitoring</a:t>
            </a:r>
            <a:endParaRPr b="0" i="0" sz="1730" u="none" cap="none" strike="noStrike"/>
          </a:p>
        </p:txBody>
      </p:sp>
      <p:sp>
        <p:nvSpPr>
          <p:cNvPr id="718" name="Google Shape;718;g394c34ae405_0_1176"/>
          <p:cNvSpPr/>
          <p:nvPr/>
        </p:nvSpPr>
        <p:spPr>
          <a:xfrm>
            <a:off x="399116" y="3348747"/>
            <a:ext cx="3204300" cy="5751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Real-time system health and performance monitoring</a:t>
            </a:r>
            <a:endParaRPr b="0" i="0" sz="1392" u="none" cap="none" strike="noStrike"/>
          </a:p>
        </p:txBody>
      </p:sp>
      <p:sp>
        <p:nvSpPr>
          <p:cNvPr id="719" name="Google Shape;719;g394c34ae405_0_1176"/>
          <p:cNvSpPr/>
          <p:nvPr/>
        </p:nvSpPr>
        <p:spPr>
          <a:xfrm>
            <a:off x="399116" y="3986888"/>
            <a:ext cx="3204300" cy="5751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Threat detection and security event analysis</a:t>
            </a:r>
            <a:endParaRPr b="0" i="0" sz="1392" u="none" cap="none" strike="noStrike"/>
          </a:p>
        </p:txBody>
      </p:sp>
      <p:sp>
        <p:nvSpPr>
          <p:cNvPr id="720" name="Google Shape;720;g394c34ae405_0_1176"/>
          <p:cNvSpPr/>
          <p:nvPr/>
        </p:nvSpPr>
        <p:spPr>
          <a:xfrm>
            <a:off x="399116" y="4625029"/>
            <a:ext cx="3204300" cy="5751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Business process performance tracking</a:t>
            </a:r>
            <a:endParaRPr b="0" i="0" sz="1392" u="none" cap="none" strike="noStrike"/>
          </a:p>
        </p:txBody>
      </p:sp>
      <p:sp>
        <p:nvSpPr>
          <p:cNvPr id="721" name="Google Shape;721;g394c34ae405_0_1176"/>
          <p:cNvSpPr/>
          <p:nvPr/>
        </p:nvSpPr>
        <p:spPr>
          <a:xfrm>
            <a:off x="399116" y="5263170"/>
            <a:ext cx="3204300" cy="2877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Vendor service level monitoring</a:t>
            </a:r>
            <a:endParaRPr b="0" i="0" sz="1392" u="none" cap="none" strike="noStrike"/>
          </a:p>
        </p:txBody>
      </p:sp>
      <p:sp>
        <p:nvSpPr>
          <p:cNvPr id="722" name="Google Shape;722;g394c34ae405_0_1176"/>
          <p:cNvSpPr/>
          <p:nvPr/>
        </p:nvSpPr>
        <p:spPr>
          <a:xfrm>
            <a:off x="3969477" y="2054677"/>
            <a:ext cx="3576900" cy="3969900"/>
          </a:xfrm>
          <a:prstGeom prst="roundRect">
            <a:avLst>
              <a:gd fmla="val 2111" name="adj"/>
            </a:avLst>
          </a:prstGeom>
          <a:solidFill>
            <a:srgbClr val="F6D5D5"/>
          </a:solidFill>
          <a:ln cap="flat" cmpd="sng" w="8050">
            <a:solidFill>
              <a:srgbClr val="DCBBBB"/>
            </a:solidFill>
            <a:prstDash val="solid"/>
            <a:round/>
            <a:headEnd len="sm" w="sm" type="none"/>
            <a:tailEnd len="sm" w="sm" type="none"/>
          </a:ln>
        </p:spPr>
        <p:txBody>
          <a:bodyPr anchorCtr="0" anchor="ctr" bIns="77150" lIns="77150" spcFirstLastPara="1" rIns="77150" wrap="square" tIns="77150">
            <a:noAutofit/>
          </a:bodyPr>
          <a:lstStyle/>
          <a:p>
            <a:pPr indent="0" lvl="0" marL="0" rtl="0" algn="l">
              <a:spcBef>
                <a:spcPts val="0"/>
              </a:spcBef>
              <a:spcAft>
                <a:spcPts val="0"/>
              </a:spcAft>
              <a:buNone/>
            </a:pPr>
            <a:r>
              <a:t/>
            </a:r>
            <a:endParaRPr/>
          </a:p>
        </p:txBody>
      </p:sp>
      <p:sp>
        <p:nvSpPr>
          <p:cNvPr id="723" name="Google Shape;723;g394c34ae405_0_1176"/>
          <p:cNvSpPr/>
          <p:nvPr/>
        </p:nvSpPr>
        <p:spPr>
          <a:xfrm>
            <a:off x="4155693" y="2240894"/>
            <a:ext cx="539400" cy="539400"/>
          </a:xfrm>
          <a:prstGeom prst="roundRect">
            <a:avLst>
              <a:gd fmla="val 14308249" name="adj"/>
            </a:avLst>
          </a:prstGeom>
          <a:solidFill>
            <a:srgbClr val="B42827"/>
          </a:solidFill>
          <a:ln>
            <a:noFill/>
          </a:ln>
        </p:spPr>
        <p:txBody>
          <a:bodyPr anchorCtr="0" anchor="ctr" bIns="77150" lIns="77150" spcFirstLastPara="1" rIns="77150" wrap="square" tIns="77150">
            <a:noAutofit/>
          </a:bodyPr>
          <a:lstStyle/>
          <a:p>
            <a:pPr indent="0" lvl="0" marL="0" rtl="0" algn="l">
              <a:spcBef>
                <a:spcPts val="0"/>
              </a:spcBef>
              <a:spcAft>
                <a:spcPts val="0"/>
              </a:spcAft>
              <a:buNone/>
            </a:pPr>
            <a:r>
              <a:t/>
            </a:r>
            <a:endParaRPr/>
          </a:p>
        </p:txBody>
      </p:sp>
      <p:pic>
        <p:nvPicPr>
          <p:cNvPr descr="preencoded.png" id="724" name="Google Shape;724;g394c34ae405_0_1176"/>
          <p:cNvPicPr preferRelativeResize="0"/>
          <p:nvPr/>
        </p:nvPicPr>
        <p:blipFill rotWithShape="1">
          <a:blip r:embed="rId4">
            <a:alphaModFix/>
          </a:blip>
          <a:srcRect b="0" l="0" r="0" t="0"/>
          <a:stretch/>
        </p:blipFill>
        <p:spPr>
          <a:xfrm>
            <a:off x="4304023" y="2358874"/>
            <a:ext cx="242693" cy="303392"/>
          </a:xfrm>
          <a:prstGeom prst="rect">
            <a:avLst/>
          </a:prstGeom>
          <a:noFill/>
          <a:ln>
            <a:noFill/>
          </a:ln>
        </p:spPr>
      </p:pic>
      <p:sp>
        <p:nvSpPr>
          <p:cNvPr id="725" name="Google Shape;725;g394c34ae405_0_1176"/>
          <p:cNvSpPr/>
          <p:nvPr/>
        </p:nvSpPr>
        <p:spPr>
          <a:xfrm>
            <a:off x="4155693" y="2960033"/>
            <a:ext cx="2247900" cy="2808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002060"/>
              </a:buClr>
              <a:buSzPts val="1730"/>
              <a:buFont typeface="Nunito Sans"/>
              <a:buNone/>
            </a:pPr>
            <a:r>
              <a:rPr b="0" i="0" lang="en-US" sz="1730" u="none" cap="none" strike="noStrike">
                <a:solidFill>
                  <a:srgbClr val="002060"/>
                </a:solidFill>
                <a:latin typeface="Nunito Sans"/>
                <a:ea typeface="Nunito Sans"/>
                <a:cs typeface="Nunito Sans"/>
                <a:sym typeface="Nunito Sans"/>
              </a:rPr>
              <a:t>Incident Response</a:t>
            </a:r>
            <a:endParaRPr b="0" i="0" sz="1730" u="none" cap="none" strike="noStrike"/>
          </a:p>
        </p:txBody>
      </p:sp>
      <p:sp>
        <p:nvSpPr>
          <p:cNvPr id="726" name="Google Shape;726;g394c34ae405_0_1176"/>
          <p:cNvSpPr/>
          <p:nvPr/>
        </p:nvSpPr>
        <p:spPr>
          <a:xfrm>
            <a:off x="4155693" y="3348747"/>
            <a:ext cx="3204300" cy="5751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Rapid incident detection and classification</a:t>
            </a:r>
            <a:endParaRPr b="0" i="0" sz="1392" u="none" cap="none" strike="noStrike"/>
          </a:p>
        </p:txBody>
      </p:sp>
      <p:sp>
        <p:nvSpPr>
          <p:cNvPr id="727" name="Google Shape;727;g394c34ae405_0_1176"/>
          <p:cNvSpPr/>
          <p:nvPr/>
        </p:nvSpPr>
        <p:spPr>
          <a:xfrm>
            <a:off x="4155693" y="3986888"/>
            <a:ext cx="3204300" cy="5751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Coordinated response team activation</a:t>
            </a:r>
            <a:endParaRPr b="0" i="0" sz="1392" u="none" cap="none" strike="noStrike"/>
          </a:p>
        </p:txBody>
      </p:sp>
      <p:sp>
        <p:nvSpPr>
          <p:cNvPr id="728" name="Google Shape;728;g394c34ae405_0_1176"/>
          <p:cNvSpPr/>
          <p:nvPr/>
        </p:nvSpPr>
        <p:spPr>
          <a:xfrm>
            <a:off x="4155693" y="4625029"/>
            <a:ext cx="3204300" cy="2877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Recovery procedure execution</a:t>
            </a:r>
            <a:endParaRPr b="0" i="0" sz="1392" u="none" cap="none" strike="noStrike"/>
          </a:p>
        </p:txBody>
      </p:sp>
      <p:sp>
        <p:nvSpPr>
          <p:cNvPr id="729" name="Google Shape;729;g394c34ae405_0_1176"/>
          <p:cNvSpPr/>
          <p:nvPr/>
        </p:nvSpPr>
        <p:spPr>
          <a:xfrm>
            <a:off x="4155693" y="4975554"/>
            <a:ext cx="3204300" cy="5751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Stakeholder communication management</a:t>
            </a:r>
            <a:endParaRPr b="0" i="0" sz="1392" u="none" cap="none" strike="noStrike"/>
          </a:p>
        </p:txBody>
      </p:sp>
      <p:sp>
        <p:nvSpPr>
          <p:cNvPr id="730" name="Google Shape;730;g394c34ae405_0_1176"/>
          <p:cNvSpPr/>
          <p:nvPr/>
        </p:nvSpPr>
        <p:spPr>
          <a:xfrm>
            <a:off x="7726154" y="2054677"/>
            <a:ext cx="3576900" cy="3969900"/>
          </a:xfrm>
          <a:prstGeom prst="roundRect">
            <a:avLst>
              <a:gd fmla="val 2111" name="adj"/>
            </a:avLst>
          </a:prstGeom>
          <a:solidFill>
            <a:srgbClr val="F6D5D5"/>
          </a:solidFill>
          <a:ln cap="flat" cmpd="sng" w="8050">
            <a:solidFill>
              <a:srgbClr val="DCBBBB"/>
            </a:solidFill>
            <a:prstDash val="solid"/>
            <a:round/>
            <a:headEnd len="sm" w="sm" type="none"/>
            <a:tailEnd len="sm" w="sm" type="none"/>
          </a:ln>
        </p:spPr>
        <p:txBody>
          <a:bodyPr anchorCtr="0" anchor="ctr" bIns="77150" lIns="77150" spcFirstLastPara="1" rIns="77150" wrap="square" tIns="77150">
            <a:noAutofit/>
          </a:bodyPr>
          <a:lstStyle/>
          <a:p>
            <a:pPr indent="0" lvl="0" marL="0" rtl="0" algn="l">
              <a:spcBef>
                <a:spcPts val="0"/>
              </a:spcBef>
              <a:spcAft>
                <a:spcPts val="0"/>
              </a:spcAft>
              <a:buNone/>
            </a:pPr>
            <a:r>
              <a:t/>
            </a:r>
            <a:endParaRPr/>
          </a:p>
        </p:txBody>
      </p:sp>
      <p:sp>
        <p:nvSpPr>
          <p:cNvPr id="731" name="Google Shape;731;g394c34ae405_0_1176"/>
          <p:cNvSpPr/>
          <p:nvPr/>
        </p:nvSpPr>
        <p:spPr>
          <a:xfrm>
            <a:off x="7912370" y="2240894"/>
            <a:ext cx="539400" cy="539400"/>
          </a:xfrm>
          <a:prstGeom prst="roundRect">
            <a:avLst>
              <a:gd fmla="val 14308249" name="adj"/>
            </a:avLst>
          </a:prstGeom>
          <a:solidFill>
            <a:srgbClr val="B42827"/>
          </a:solidFill>
          <a:ln>
            <a:noFill/>
          </a:ln>
        </p:spPr>
        <p:txBody>
          <a:bodyPr anchorCtr="0" anchor="ctr" bIns="77150" lIns="77150" spcFirstLastPara="1" rIns="77150" wrap="square" tIns="77150">
            <a:noAutofit/>
          </a:bodyPr>
          <a:lstStyle/>
          <a:p>
            <a:pPr indent="0" lvl="0" marL="0" rtl="0" algn="l">
              <a:spcBef>
                <a:spcPts val="0"/>
              </a:spcBef>
              <a:spcAft>
                <a:spcPts val="0"/>
              </a:spcAft>
              <a:buNone/>
            </a:pPr>
            <a:r>
              <a:t/>
            </a:r>
            <a:endParaRPr/>
          </a:p>
        </p:txBody>
      </p:sp>
      <p:pic>
        <p:nvPicPr>
          <p:cNvPr descr="preencoded.png" id="732" name="Google Shape;732;g394c34ae405_0_1176"/>
          <p:cNvPicPr preferRelativeResize="0"/>
          <p:nvPr/>
        </p:nvPicPr>
        <p:blipFill rotWithShape="1">
          <a:blip r:embed="rId5">
            <a:alphaModFix/>
          </a:blip>
          <a:srcRect b="0" l="0" r="0" t="0"/>
          <a:stretch/>
        </p:blipFill>
        <p:spPr>
          <a:xfrm>
            <a:off x="8060699" y="2358874"/>
            <a:ext cx="242693" cy="303392"/>
          </a:xfrm>
          <a:prstGeom prst="rect">
            <a:avLst/>
          </a:prstGeom>
          <a:noFill/>
          <a:ln>
            <a:noFill/>
          </a:ln>
        </p:spPr>
      </p:pic>
      <p:sp>
        <p:nvSpPr>
          <p:cNvPr id="733" name="Google Shape;733;g394c34ae405_0_1176"/>
          <p:cNvSpPr/>
          <p:nvPr/>
        </p:nvSpPr>
        <p:spPr>
          <a:xfrm>
            <a:off x="7912370" y="2960033"/>
            <a:ext cx="2355900" cy="2808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002060"/>
              </a:buClr>
              <a:buSzPts val="1730"/>
              <a:buFont typeface="Nunito Sans"/>
              <a:buNone/>
            </a:pPr>
            <a:r>
              <a:rPr b="0" i="0" lang="en-US" sz="1730" u="none" cap="none" strike="noStrike">
                <a:solidFill>
                  <a:srgbClr val="002060"/>
                </a:solidFill>
                <a:latin typeface="Nunito Sans"/>
                <a:ea typeface="Nunito Sans"/>
                <a:cs typeface="Nunito Sans"/>
                <a:sym typeface="Nunito Sans"/>
              </a:rPr>
              <a:t>Capability Maintenance</a:t>
            </a:r>
            <a:endParaRPr b="0" i="0" sz="1730" u="none" cap="none" strike="noStrike"/>
          </a:p>
        </p:txBody>
      </p:sp>
      <p:sp>
        <p:nvSpPr>
          <p:cNvPr id="734" name="Google Shape;734;g394c34ae405_0_1176"/>
          <p:cNvSpPr/>
          <p:nvPr/>
        </p:nvSpPr>
        <p:spPr>
          <a:xfrm>
            <a:off x="7912370" y="3348747"/>
            <a:ext cx="3204300" cy="5751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Regular backup validation and testing</a:t>
            </a:r>
            <a:endParaRPr b="0" i="0" sz="1392" u="none" cap="none" strike="noStrike"/>
          </a:p>
        </p:txBody>
      </p:sp>
      <p:sp>
        <p:nvSpPr>
          <p:cNvPr id="735" name="Google Shape;735;g394c34ae405_0_1176"/>
          <p:cNvSpPr/>
          <p:nvPr/>
        </p:nvSpPr>
        <p:spPr>
          <a:xfrm>
            <a:off x="7912370" y="3986888"/>
            <a:ext cx="3204300" cy="5751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Skills training and competency development</a:t>
            </a:r>
            <a:endParaRPr b="0" i="0" sz="1392" u="none" cap="none" strike="noStrike"/>
          </a:p>
        </p:txBody>
      </p:sp>
      <p:sp>
        <p:nvSpPr>
          <p:cNvPr id="736" name="Google Shape;736;g394c34ae405_0_1176"/>
          <p:cNvSpPr/>
          <p:nvPr/>
        </p:nvSpPr>
        <p:spPr>
          <a:xfrm>
            <a:off x="7912370" y="4625029"/>
            <a:ext cx="3204300" cy="5751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Documentation updates and procedure validation</a:t>
            </a:r>
            <a:endParaRPr b="0" i="0" sz="1392" u="none" cap="none" strike="noStrike"/>
          </a:p>
        </p:txBody>
      </p:sp>
      <p:sp>
        <p:nvSpPr>
          <p:cNvPr id="737" name="Google Shape;737;g394c34ae405_0_1176"/>
          <p:cNvSpPr/>
          <p:nvPr/>
        </p:nvSpPr>
        <p:spPr>
          <a:xfrm>
            <a:off x="7912370" y="5263170"/>
            <a:ext cx="3204300" cy="575100"/>
          </a:xfrm>
          <a:prstGeom prst="rect">
            <a:avLst/>
          </a:prstGeom>
          <a:noFill/>
          <a:ln>
            <a:noFill/>
          </a:ln>
        </p:spPr>
        <p:txBody>
          <a:bodyPr anchorCtr="0" anchor="t" bIns="0" lIns="0" spcFirstLastPara="1" rIns="0" wrap="square" tIns="0">
            <a:noAutofit/>
          </a:bodyPr>
          <a:lstStyle/>
          <a:p>
            <a:pPr indent="-289424" lvl="0" marL="289424" marR="0" rtl="0" algn="l">
              <a:lnSpc>
                <a:spcPct val="160606"/>
              </a:lnSpc>
              <a:spcBef>
                <a:spcPts val="0"/>
              </a:spcBef>
              <a:spcAft>
                <a:spcPts val="0"/>
              </a:spcAft>
              <a:buClr>
                <a:srgbClr val="002060"/>
              </a:buClr>
              <a:buSzPts val="1393"/>
              <a:buFont typeface="Inter"/>
              <a:buChar char="•"/>
            </a:pPr>
            <a:r>
              <a:rPr b="0" i="0" lang="en-US" sz="1392" u="none" cap="none" strike="noStrike">
                <a:solidFill>
                  <a:srgbClr val="002060"/>
                </a:solidFill>
                <a:latin typeface="Inter"/>
                <a:ea typeface="Inter"/>
                <a:cs typeface="Inter"/>
                <a:sym typeface="Inter"/>
              </a:rPr>
              <a:t>Technology refresh and upgrade management</a:t>
            </a:r>
            <a:endParaRPr b="0" i="0" sz="1392" u="none" cap="none" strike="noStrike"/>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394c34ae405_0_120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44" name="Google Shape;744;g394c34ae405_0_120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745" name="Google Shape;745;g394c34ae405_0_1208"/>
          <p:cNvSpPr/>
          <p:nvPr/>
        </p:nvSpPr>
        <p:spPr>
          <a:xfrm>
            <a:off x="188925" y="628125"/>
            <a:ext cx="11390100" cy="12378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86"/>
              <a:buFont typeface="Nunito Sans"/>
              <a:buNone/>
            </a:pPr>
            <a:r>
              <a:rPr i="0" lang="en-US" sz="3886" u="none" cap="none" strike="noStrike">
                <a:solidFill>
                  <a:srgbClr val="D1282E"/>
                </a:solidFill>
              </a:rPr>
              <a:t>Operational Examples – Monitoring, Testing, and Adaptation</a:t>
            </a:r>
            <a:endParaRPr i="0" sz="3886" u="none" cap="none" strike="noStrike"/>
          </a:p>
        </p:txBody>
      </p:sp>
      <p:sp>
        <p:nvSpPr>
          <p:cNvPr id="746" name="Google Shape;746;g394c34ae405_0_1208"/>
          <p:cNvSpPr/>
          <p:nvPr/>
        </p:nvSpPr>
        <p:spPr>
          <a:xfrm>
            <a:off x="188925" y="2163116"/>
            <a:ext cx="11390100" cy="950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8"/>
              <a:buFont typeface="Inter"/>
              <a:buNone/>
            </a:pPr>
            <a:r>
              <a:rPr i="0" lang="en-US" sz="1528" u="none" cap="none" strike="noStrike">
                <a:solidFill>
                  <a:srgbClr val="002060"/>
                </a:solidFill>
              </a:rPr>
              <a:t>Operational resilience goals are achieved through consistent daily activities that maintain organizational readiness. These examples demonstrate how operational teams execute the procedures and processes that turn resilience planning into resilience capability, ensuring continuous preparedness and rapid response when disruptions occur.</a:t>
            </a:r>
            <a:endParaRPr i="0" sz="1528" u="none" cap="none" strike="noStrike"/>
          </a:p>
        </p:txBody>
      </p:sp>
      <p:sp>
        <p:nvSpPr>
          <p:cNvPr id="747" name="Google Shape;747;g394c34ae405_0_1208"/>
          <p:cNvSpPr/>
          <p:nvPr/>
        </p:nvSpPr>
        <p:spPr>
          <a:xfrm>
            <a:off x="188925" y="3336688"/>
            <a:ext cx="11390100" cy="317100"/>
          </a:xfrm>
          <a:prstGeom prst="rect">
            <a:avLst/>
          </a:prstGeom>
          <a:noFill/>
          <a:ln>
            <a:noFill/>
          </a:ln>
        </p:spPr>
        <p:txBody>
          <a:bodyPr anchorCtr="0" anchor="t" bIns="0" lIns="0" spcFirstLastPara="1" rIns="0" wrap="square" tIns="0">
            <a:noAutofit/>
          </a:bodyPr>
          <a:lstStyle/>
          <a:p>
            <a:pPr indent="-299450" lvl="0" marL="299449" marR="0" rtl="0" algn="l">
              <a:lnSpc>
                <a:spcPct val="162857"/>
              </a:lnSpc>
              <a:spcBef>
                <a:spcPts val="0"/>
              </a:spcBef>
              <a:spcAft>
                <a:spcPts val="0"/>
              </a:spcAft>
              <a:buClr>
                <a:srgbClr val="002060"/>
              </a:buClr>
              <a:buSzPts val="1528"/>
              <a:buChar char="•"/>
            </a:pPr>
            <a:r>
              <a:rPr i="0" lang="en-US" sz="1528" u="none" cap="none" strike="noStrike">
                <a:solidFill>
                  <a:srgbClr val="002060"/>
                </a:solidFill>
              </a:rPr>
              <a:t>24/7 security operations center monitoring for threats and incidents</a:t>
            </a:r>
            <a:endParaRPr i="0" sz="1528" u="none" cap="none" strike="noStrike"/>
          </a:p>
        </p:txBody>
      </p:sp>
      <p:sp>
        <p:nvSpPr>
          <p:cNvPr id="748" name="Google Shape;748;g394c34ae405_0_1208"/>
          <p:cNvSpPr/>
          <p:nvPr/>
        </p:nvSpPr>
        <p:spPr>
          <a:xfrm>
            <a:off x="188925" y="3722853"/>
            <a:ext cx="11390100" cy="317100"/>
          </a:xfrm>
          <a:prstGeom prst="rect">
            <a:avLst/>
          </a:prstGeom>
          <a:noFill/>
          <a:ln>
            <a:noFill/>
          </a:ln>
        </p:spPr>
        <p:txBody>
          <a:bodyPr anchorCtr="0" anchor="t" bIns="0" lIns="0" spcFirstLastPara="1" rIns="0" wrap="square" tIns="0">
            <a:noAutofit/>
          </a:bodyPr>
          <a:lstStyle/>
          <a:p>
            <a:pPr indent="-299450" lvl="0" marL="299449" marR="0" rtl="0" algn="l">
              <a:lnSpc>
                <a:spcPct val="162857"/>
              </a:lnSpc>
              <a:spcBef>
                <a:spcPts val="0"/>
              </a:spcBef>
              <a:spcAft>
                <a:spcPts val="0"/>
              </a:spcAft>
              <a:buClr>
                <a:srgbClr val="002060"/>
              </a:buClr>
              <a:buSzPts val="1528"/>
              <a:buChar char="•"/>
            </a:pPr>
            <a:r>
              <a:rPr i="0" lang="en-US" sz="1528" u="none" cap="none" strike="noStrike">
                <a:solidFill>
                  <a:srgbClr val="002060"/>
                </a:solidFill>
              </a:rPr>
              <a:t>Weekly backup validation procedures with documented recovery testing</a:t>
            </a:r>
            <a:endParaRPr i="0" sz="1528" u="none" cap="none" strike="noStrike"/>
          </a:p>
        </p:txBody>
      </p:sp>
      <p:sp>
        <p:nvSpPr>
          <p:cNvPr id="749" name="Google Shape;749;g394c34ae405_0_1208"/>
          <p:cNvSpPr/>
          <p:nvPr/>
        </p:nvSpPr>
        <p:spPr>
          <a:xfrm>
            <a:off x="188925" y="4109018"/>
            <a:ext cx="11390100" cy="317100"/>
          </a:xfrm>
          <a:prstGeom prst="rect">
            <a:avLst/>
          </a:prstGeom>
          <a:noFill/>
          <a:ln>
            <a:noFill/>
          </a:ln>
        </p:spPr>
        <p:txBody>
          <a:bodyPr anchorCtr="0" anchor="t" bIns="0" lIns="0" spcFirstLastPara="1" rIns="0" wrap="square" tIns="0">
            <a:noAutofit/>
          </a:bodyPr>
          <a:lstStyle/>
          <a:p>
            <a:pPr indent="-299450" lvl="0" marL="299449" marR="0" rtl="0" algn="l">
              <a:lnSpc>
                <a:spcPct val="162857"/>
              </a:lnSpc>
              <a:spcBef>
                <a:spcPts val="0"/>
              </a:spcBef>
              <a:spcAft>
                <a:spcPts val="0"/>
              </a:spcAft>
              <a:buClr>
                <a:srgbClr val="002060"/>
              </a:buClr>
              <a:buSzPts val="1528"/>
              <a:buChar char="•"/>
            </a:pPr>
            <a:r>
              <a:rPr i="0" lang="en-US" sz="1528" u="none" cap="none" strike="noStrike">
                <a:solidFill>
                  <a:srgbClr val="002060"/>
                </a:solidFill>
              </a:rPr>
              <a:t>Monthly tabletop exercises testing response procedures and decision-making</a:t>
            </a:r>
            <a:endParaRPr i="0" sz="1528" u="none" cap="none" strike="noStrike"/>
          </a:p>
        </p:txBody>
      </p:sp>
      <p:sp>
        <p:nvSpPr>
          <p:cNvPr id="750" name="Google Shape;750;g394c34ae405_0_1208"/>
          <p:cNvSpPr/>
          <p:nvPr/>
        </p:nvSpPr>
        <p:spPr>
          <a:xfrm>
            <a:off x="188925" y="4495183"/>
            <a:ext cx="11390100" cy="317100"/>
          </a:xfrm>
          <a:prstGeom prst="rect">
            <a:avLst/>
          </a:prstGeom>
          <a:noFill/>
          <a:ln>
            <a:noFill/>
          </a:ln>
        </p:spPr>
        <p:txBody>
          <a:bodyPr anchorCtr="0" anchor="t" bIns="0" lIns="0" spcFirstLastPara="1" rIns="0" wrap="square" tIns="0">
            <a:noAutofit/>
          </a:bodyPr>
          <a:lstStyle/>
          <a:p>
            <a:pPr indent="-299450" lvl="0" marL="299449" marR="0" rtl="0" algn="l">
              <a:lnSpc>
                <a:spcPct val="162857"/>
              </a:lnSpc>
              <a:spcBef>
                <a:spcPts val="0"/>
              </a:spcBef>
              <a:spcAft>
                <a:spcPts val="0"/>
              </a:spcAft>
              <a:buClr>
                <a:srgbClr val="002060"/>
              </a:buClr>
              <a:buSzPts val="1528"/>
              <a:buChar char="•"/>
            </a:pPr>
            <a:r>
              <a:rPr i="0" lang="en-US" sz="1528" u="none" cap="none" strike="noStrike">
                <a:solidFill>
                  <a:srgbClr val="002060"/>
                </a:solidFill>
              </a:rPr>
              <a:t>Quarterly business continuity plan updates based on organizational changes</a:t>
            </a:r>
            <a:endParaRPr i="0" sz="1528" u="none" cap="none" strike="noStrike"/>
          </a:p>
        </p:txBody>
      </p:sp>
      <p:sp>
        <p:nvSpPr>
          <p:cNvPr id="751" name="Google Shape;751;g394c34ae405_0_1208"/>
          <p:cNvSpPr/>
          <p:nvPr/>
        </p:nvSpPr>
        <p:spPr>
          <a:xfrm>
            <a:off x="188925" y="4881348"/>
            <a:ext cx="11390100" cy="317100"/>
          </a:xfrm>
          <a:prstGeom prst="rect">
            <a:avLst/>
          </a:prstGeom>
          <a:noFill/>
          <a:ln>
            <a:noFill/>
          </a:ln>
        </p:spPr>
        <p:txBody>
          <a:bodyPr anchorCtr="0" anchor="t" bIns="0" lIns="0" spcFirstLastPara="1" rIns="0" wrap="square" tIns="0">
            <a:noAutofit/>
          </a:bodyPr>
          <a:lstStyle/>
          <a:p>
            <a:pPr indent="-299450" lvl="0" marL="299449" marR="0" rtl="0" algn="l">
              <a:lnSpc>
                <a:spcPct val="162857"/>
              </a:lnSpc>
              <a:spcBef>
                <a:spcPts val="0"/>
              </a:spcBef>
              <a:spcAft>
                <a:spcPts val="0"/>
              </a:spcAft>
              <a:buClr>
                <a:srgbClr val="002060"/>
              </a:buClr>
              <a:buSzPts val="1528"/>
              <a:buChar char="•"/>
            </a:pPr>
            <a:r>
              <a:rPr i="0" lang="en-US" sz="1528" u="none" cap="none" strike="noStrike">
                <a:solidFill>
                  <a:srgbClr val="002060"/>
                </a:solidFill>
              </a:rPr>
              <a:t>Real-time performance dashboards tracking key resilience metrics</a:t>
            </a:r>
            <a:endParaRPr i="0" sz="1528" u="none" cap="none" strike="noStrike"/>
          </a:p>
        </p:txBody>
      </p:sp>
      <p:sp>
        <p:nvSpPr>
          <p:cNvPr id="752" name="Google Shape;752;g394c34ae405_0_1208"/>
          <p:cNvSpPr/>
          <p:nvPr/>
        </p:nvSpPr>
        <p:spPr>
          <a:xfrm>
            <a:off x="188925" y="5267513"/>
            <a:ext cx="11390100" cy="317100"/>
          </a:xfrm>
          <a:prstGeom prst="rect">
            <a:avLst/>
          </a:prstGeom>
          <a:noFill/>
          <a:ln>
            <a:noFill/>
          </a:ln>
        </p:spPr>
        <p:txBody>
          <a:bodyPr anchorCtr="0" anchor="t" bIns="0" lIns="0" spcFirstLastPara="1" rIns="0" wrap="square" tIns="0">
            <a:noAutofit/>
          </a:bodyPr>
          <a:lstStyle/>
          <a:p>
            <a:pPr indent="-299450" lvl="0" marL="299449" marR="0" rtl="0" algn="l">
              <a:lnSpc>
                <a:spcPct val="162857"/>
              </a:lnSpc>
              <a:spcBef>
                <a:spcPts val="0"/>
              </a:spcBef>
              <a:spcAft>
                <a:spcPts val="0"/>
              </a:spcAft>
              <a:buClr>
                <a:srgbClr val="002060"/>
              </a:buClr>
              <a:buSzPts val="1528"/>
              <a:buChar char="•"/>
            </a:pPr>
            <a:r>
              <a:rPr i="0" lang="en-US" sz="1528" u="none" cap="none" strike="noStrike">
                <a:solidFill>
                  <a:srgbClr val="002060"/>
                </a:solidFill>
              </a:rPr>
              <a:t>Continuous improvement processes incorporating lessons learned from incidents</a:t>
            </a:r>
            <a:endParaRPr i="0" sz="1528" u="none" cap="none" strike="noStrike"/>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394c34ae405_0_122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59" name="Google Shape;759;g394c34ae405_0_122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60" name="Google Shape;760;g394c34ae405_0_1222"/>
          <p:cNvPicPr preferRelativeResize="0"/>
          <p:nvPr/>
        </p:nvPicPr>
        <p:blipFill rotWithShape="1">
          <a:blip r:embed="rId3">
            <a:alphaModFix/>
          </a:blip>
          <a:srcRect b="0" l="0" r="0" t="0"/>
          <a:stretch/>
        </p:blipFill>
        <p:spPr>
          <a:xfrm>
            <a:off x="440700" y="296925"/>
            <a:ext cx="4037120" cy="6057147"/>
          </a:xfrm>
          <a:prstGeom prst="rect">
            <a:avLst/>
          </a:prstGeom>
          <a:noFill/>
          <a:ln>
            <a:noFill/>
          </a:ln>
        </p:spPr>
      </p:pic>
      <p:sp>
        <p:nvSpPr>
          <p:cNvPr id="761" name="Google Shape;761;g394c34ae405_0_1222"/>
          <p:cNvSpPr/>
          <p:nvPr/>
        </p:nvSpPr>
        <p:spPr>
          <a:xfrm>
            <a:off x="5041202" y="527725"/>
            <a:ext cx="5968200" cy="463200"/>
          </a:xfrm>
          <a:prstGeom prst="rect">
            <a:avLst/>
          </a:prstGeom>
          <a:noFill/>
          <a:ln>
            <a:noFill/>
          </a:ln>
        </p:spPr>
        <p:txBody>
          <a:bodyPr anchorCtr="0" anchor="t" bIns="0" lIns="0" spcFirstLastPara="1" rIns="0" wrap="square" tIns="0">
            <a:noAutofit/>
          </a:bodyPr>
          <a:lstStyle/>
          <a:p>
            <a:pPr indent="0" lvl="0" marL="0" marR="0" rtl="0" algn="l">
              <a:lnSpc>
                <a:spcPct val="124285"/>
              </a:lnSpc>
              <a:spcBef>
                <a:spcPts val="0"/>
              </a:spcBef>
              <a:spcAft>
                <a:spcPts val="0"/>
              </a:spcAft>
              <a:buClr>
                <a:srgbClr val="D1282E"/>
              </a:buClr>
              <a:buSzPts val="2911"/>
              <a:buFont typeface="Nunito Sans"/>
              <a:buNone/>
            </a:pPr>
            <a:r>
              <a:rPr i="0" lang="en-US" sz="2911" u="none" cap="none" strike="noStrike">
                <a:solidFill>
                  <a:srgbClr val="D1282E"/>
                </a:solidFill>
              </a:rPr>
              <a:t>Summary and Key Takeaways</a:t>
            </a:r>
            <a:endParaRPr i="0" sz="2911" u="none" cap="none" strike="noStrike"/>
          </a:p>
        </p:txBody>
      </p:sp>
      <p:sp>
        <p:nvSpPr>
          <p:cNvPr id="762" name="Google Shape;762;g394c34ae405_0_1222"/>
          <p:cNvSpPr/>
          <p:nvPr/>
        </p:nvSpPr>
        <p:spPr>
          <a:xfrm>
            <a:off x="5041191" y="1139044"/>
            <a:ext cx="6419400" cy="948600"/>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002060"/>
              </a:buClr>
              <a:buSzPts val="1164"/>
              <a:buFont typeface="Inter"/>
              <a:buNone/>
            </a:pPr>
            <a:r>
              <a:rPr i="0" lang="en-US" sz="1164" u="none" cap="none" strike="noStrike">
                <a:solidFill>
                  <a:srgbClr val="002060"/>
                </a:solidFill>
              </a:rPr>
              <a:t>Strategic, tactical, and operational goals create a comprehensive framework for organizational resilience and recovery. Success requires coordination across all three levels, with clear communication loops and feedback mechanisms ensuring continuous alignment and improvement.</a:t>
            </a:r>
            <a:endParaRPr i="0" sz="1164" u="none" cap="none" strike="noStrike"/>
          </a:p>
        </p:txBody>
      </p:sp>
      <p:sp>
        <p:nvSpPr>
          <p:cNvPr id="763" name="Google Shape;763;g394c34ae405_0_1222"/>
          <p:cNvSpPr/>
          <p:nvPr/>
        </p:nvSpPr>
        <p:spPr>
          <a:xfrm>
            <a:off x="5041191" y="2221058"/>
            <a:ext cx="6419400" cy="474300"/>
          </a:xfrm>
          <a:prstGeom prst="rect">
            <a:avLst/>
          </a:prstGeom>
          <a:noFill/>
          <a:ln>
            <a:noFill/>
          </a:ln>
        </p:spPr>
        <p:txBody>
          <a:bodyPr anchorCtr="0" anchor="t" bIns="0" lIns="0" spcFirstLastPara="1" rIns="0" wrap="square" tIns="0">
            <a:noAutofit/>
          </a:bodyPr>
          <a:lstStyle/>
          <a:p>
            <a:pPr indent="-285208" lvl="0" marL="285208" marR="0" rtl="0" algn="l">
              <a:lnSpc>
                <a:spcPct val="157142"/>
              </a:lnSpc>
              <a:spcBef>
                <a:spcPts val="0"/>
              </a:spcBef>
              <a:spcAft>
                <a:spcPts val="0"/>
              </a:spcAft>
              <a:buClr>
                <a:srgbClr val="002060"/>
              </a:buClr>
              <a:buSzPts val="1164"/>
              <a:buChar char="•"/>
            </a:pPr>
            <a:r>
              <a:rPr i="0" lang="en-US" sz="1164" u="none" cap="none" strike="noStrike">
                <a:solidFill>
                  <a:srgbClr val="002060"/>
                </a:solidFill>
              </a:rPr>
              <a:t>Strategic goals provide executive vision and resource commitment for enterprise resilience</a:t>
            </a:r>
            <a:endParaRPr i="0" sz="1164" u="none" cap="none" strike="noStrike"/>
          </a:p>
        </p:txBody>
      </p:sp>
      <p:sp>
        <p:nvSpPr>
          <p:cNvPr id="764" name="Google Shape;764;g394c34ae405_0_1222"/>
          <p:cNvSpPr/>
          <p:nvPr/>
        </p:nvSpPr>
        <p:spPr>
          <a:xfrm>
            <a:off x="5041191" y="2747210"/>
            <a:ext cx="6419400" cy="474300"/>
          </a:xfrm>
          <a:prstGeom prst="rect">
            <a:avLst/>
          </a:prstGeom>
          <a:noFill/>
          <a:ln>
            <a:noFill/>
          </a:ln>
        </p:spPr>
        <p:txBody>
          <a:bodyPr anchorCtr="0" anchor="t" bIns="0" lIns="0" spcFirstLastPara="1" rIns="0" wrap="square" tIns="0">
            <a:noAutofit/>
          </a:bodyPr>
          <a:lstStyle/>
          <a:p>
            <a:pPr indent="-285208" lvl="0" marL="285208" marR="0" rtl="0" algn="l">
              <a:lnSpc>
                <a:spcPct val="157142"/>
              </a:lnSpc>
              <a:spcBef>
                <a:spcPts val="0"/>
              </a:spcBef>
              <a:spcAft>
                <a:spcPts val="0"/>
              </a:spcAft>
              <a:buClr>
                <a:srgbClr val="002060"/>
              </a:buClr>
              <a:buSzPts val="1164"/>
              <a:buChar char="•"/>
            </a:pPr>
            <a:r>
              <a:rPr i="0" lang="en-US" sz="1164" u="none" cap="none" strike="noStrike">
                <a:solidFill>
                  <a:srgbClr val="002060"/>
                </a:solidFill>
              </a:rPr>
              <a:t>Tactical goals translate strategic vision into coordinated programs with measurable outcomes</a:t>
            </a:r>
            <a:endParaRPr i="0" sz="1164" u="none" cap="none" strike="noStrike"/>
          </a:p>
        </p:txBody>
      </p:sp>
      <p:sp>
        <p:nvSpPr>
          <p:cNvPr id="765" name="Google Shape;765;g394c34ae405_0_1222"/>
          <p:cNvSpPr/>
          <p:nvPr/>
        </p:nvSpPr>
        <p:spPr>
          <a:xfrm>
            <a:off x="5041191" y="3273362"/>
            <a:ext cx="6419400" cy="474300"/>
          </a:xfrm>
          <a:prstGeom prst="rect">
            <a:avLst/>
          </a:prstGeom>
          <a:noFill/>
          <a:ln>
            <a:noFill/>
          </a:ln>
        </p:spPr>
        <p:txBody>
          <a:bodyPr anchorCtr="0" anchor="t" bIns="0" lIns="0" spcFirstLastPara="1" rIns="0" wrap="square" tIns="0">
            <a:noAutofit/>
          </a:bodyPr>
          <a:lstStyle/>
          <a:p>
            <a:pPr indent="-285208" lvl="0" marL="285208" marR="0" rtl="0" algn="l">
              <a:lnSpc>
                <a:spcPct val="157142"/>
              </a:lnSpc>
              <a:spcBef>
                <a:spcPts val="0"/>
              </a:spcBef>
              <a:spcAft>
                <a:spcPts val="0"/>
              </a:spcAft>
              <a:buClr>
                <a:srgbClr val="002060"/>
              </a:buClr>
              <a:buSzPts val="1164"/>
              <a:buChar char="•"/>
            </a:pPr>
            <a:r>
              <a:rPr i="0" lang="en-US" sz="1164" u="none" cap="none" strike="noStrike">
                <a:solidFill>
                  <a:srgbClr val="002060"/>
                </a:solidFill>
              </a:rPr>
              <a:t>Operational goals ensure daily execution maintains capabilities and delivers effective response</a:t>
            </a:r>
            <a:endParaRPr i="0" sz="1164" u="none" cap="none" strike="noStrike"/>
          </a:p>
        </p:txBody>
      </p:sp>
      <p:sp>
        <p:nvSpPr>
          <p:cNvPr id="766" name="Google Shape;766;g394c34ae405_0_1222"/>
          <p:cNvSpPr/>
          <p:nvPr/>
        </p:nvSpPr>
        <p:spPr>
          <a:xfrm>
            <a:off x="5041191" y="3799515"/>
            <a:ext cx="6419400" cy="474300"/>
          </a:xfrm>
          <a:prstGeom prst="rect">
            <a:avLst/>
          </a:prstGeom>
          <a:noFill/>
          <a:ln>
            <a:noFill/>
          </a:ln>
        </p:spPr>
        <p:txBody>
          <a:bodyPr anchorCtr="0" anchor="t" bIns="0" lIns="0" spcFirstLastPara="1" rIns="0" wrap="square" tIns="0">
            <a:noAutofit/>
          </a:bodyPr>
          <a:lstStyle/>
          <a:p>
            <a:pPr indent="-285208" lvl="0" marL="285208" marR="0" rtl="0" algn="l">
              <a:lnSpc>
                <a:spcPct val="157142"/>
              </a:lnSpc>
              <a:spcBef>
                <a:spcPts val="0"/>
              </a:spcBef>
              <a:spcAft>
                <a:spcPts val="0"/>
              </a:spcAft>
              <a:buClr>
                <a:srgbClr val="002060"/>
              </a:buClr>
              <a:buSzPts val="1164"/>
              <a:buChar char="•"/>
            </a:pPr>
            <a:r>
              <a:rPr i="0" lang="en-US" sz="1164" u="none" cap="none" strike="noStrike">
                <a:solidFill>
                  <a:srgbClr val="002060"/>
                </a:solidFill>
              </a:rPr>
              <a:t>Cross-level coordination through feedback loops enables continuous improvement and adaptation</a:t>
            </a:r>
            <a:endParaRPr i="0" sz="1164" u="none" cap="none" strike="noStrike"/>
          </a:p>
        </p:txBody>
      </p:sp>
      <p:sp>
        <p:nvSpPr>
          <p:cNvPr id="767" name="Google Shape;767;g394c34ae405_0_1222"/>
          <p:cNvSpPr/>
          <p:nvPr/>
        </p:nvSpPr>
        <p:spPr>
          <a:xfrm>
            <a:off x="5041191" y="4325667"/>
            <a:ext cx="6419400" cy="474300"/>
          </a:xfrm>
          <a:prstGeom prst="rect">
            <a:avLst/>
          </a:prstGeom>
          <a:noFill/>
          <a:ln>
            <a:noFill/>
          </a:ln>
        </p:spPr>
        <p:txBody>
          <a:bodyPr anchorCtr="0" anchor="t" bIns="0" lIns="0" spcFirstLastPara="1" rIns="0" wrap="square" tIns="0">
            <a:noAutofit/>
          </a:bodyPr>
          <a:lstStyle/>
          <a:p>
            <a:pPr indent="-285208" lvl="0" marL="285208" marR="0" rtl="0" algn="l">
              <a:lnSpc>
                <a:spcPct val="157142"/>
              </a:lnSpc>
              <a:spcBef>
                <a:spcPts val="0"/>
              </a:spcBef>
              <a:spcAft>
                <a:spcPts val="0"/>
              </a:spcAft>
              <a:buClr>
                <a:srgbClr val="002060"/>
              </a:buClr>
              <a:buSzPts val="1164"/>
              <a:buChar char="•"/>
            </a:pPr>
            <a:r>
              <a:rPr i="0" lang="en-US" sz="1164" u="none" cap="none" strike="noStrike">
                <a:solidFill>
                  <a:srgbClr val="002060"/>
                </a:solidFill>
              </a:rPr>
              <a:t>Balanced investment across all three levels maximizes organizational resilience and recovery capability</a:t>
            </a:r>
            <a:endParaRPr i="0" sz="1164" u="none" cap="none" strike="noStrike"/>
          </a:p>
        </p:txBody>
      </p:sp>
      <p:sp>
        <p:nvSpPr>
          <p:cNvPr id="768" name="Google Shape;768;g394c34ae405_0_1222"/>
          <p:cNvSpPr/>
          <p:nvPr/>
        </p:nvSpPr>
        <p:spPr>
          <a:xfrm>
            <a:off x="5041191" y="4851819"/>
            <a:ext cx="6419400" cy="474300"/>
          </a:xfrm>
          <a:prstGeom prst="rect">
            <a:avLst/>
          </a:prstGeom>
          <a:noFill/>
          <a:ln>
            <a:noFill/>
          </a:ln>
        </p:spPr>
        <p:txBody>
          <a:bodyPr anchorCtr="0" anchor="t" bIns="0" lIns="0" spcFirstLastPara="1" rIns="0" wrap="square" tIns="0">
            <a:noAutofit/>
          </a:bodyPr>
          <a:lstStyle/>
          <a:p>
            <a:pPr indent="-285208" lvl="0" marL="285208" marR="0" rtl="0" algn="l">
              <a:lnSpc>
                <a:spcPct val="157142"/>
              </a:lnSpc>
              <a:spcBef>
                <a:spcPts val="0"/>
              </a:spcBef>
              <a:spcAft>
                <a:spcPts val="0"/>
              </a:spcAft>
              <a:buClr>
                <a:srgbClr val="002060"/>
              </a:buClr>
              <a:buSzPts val="1164"/>
              <a:buChar char="•"/>
            </a:pPr>
            <a:r>
              <a:rPr i="0" lang="en-US" sz="1164" u="none" cap="none" strike="noStrike">
                <a:solidFill>
                  <a:srgbClr val="002060"/>
                </a:solidFill>
              </a:rPr>
              <a:t>Resilience succeeds when strategic intent, tactical planning, and operational action work in sync</a:t>
            </a:r>
            <a:endParaRPr i="0" sz="1164" u="none" cap="none" strike="noStrike"/>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394c34ae405_0_1033"/>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775" name="Google Shape;775;g394c34ae405_0_1033"/>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7200">
                <a:solidFill>
                  <a:schemeClr val="dk2"/>
                </a:solidFill>
              </a:rPr>
              <a:t>BREAK TIME</a:t>
            </a:r>
            <a:endParaRPr b="0" i="0" sz="7200" u="none" cap="none" strike="noStrike">
              <a:solidFill>
                <a:schemeClr val="dk2"/>
              </a:solidFill>
              <a:latin typeface="Arial"/>
              <a:ea typeface="Arial"/>
              <a:cs typeface="Arial"/>
              <a:sym typeface="Arial"/>
            </a:endParaRPr>
          </a:p>
        </p:txBody>
      </p:sp>
      <p:sp>
        <p:nvSpPr>
          <p:cNvPr id="776" name="Google Shape;776;g394c34ae405_0_1033"/>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None/>
            </a:pPr>
            <a:r>
              <a:rPr b="0" lang="en-US" sz="2400"/>
              <a:t>Be back in 15 mins. </a:t>
            </a:r>
            <a:endParaRPr b="0"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394c34ae405_0_1388"/>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783" name="Google Shape;783;g394c34ae405_0_1388"/>
          <p:cNvSpPr txBox="1"/>
          <p:nvPr/>
        </p:nvSpPr>
        <p:spPr>
          <a:xfrm>
            <a:off x="58726" y="467825"/>
            <a:ext cx="9991500" cy="692700"/>
          </a:xfrm>
          <a:prstGeom prst="rect">
            <a:avLst/>
          </a:prstGeom>
          <a:noFill/>
          <a:ln>
            <a:noFill/>
          </a:ln>
        </p:spPr>
        <p:txBody>
          <a:bodyPr anchorCtr="0" anchor="t" bIns="45700" lIns="91425" spcFirstLastPara="1" rIns="91425" wrap="square" tIns="45700">
            <a:spAutoFit/>
          </a:bodyPr>
          <a:lstStyle/>
          <a:p>
            <a:pPr indent="0" lvl="0" marL="0" rtl="0" algn="l">
              <a:lnSpc>
                <a:spcPct val="124359"/>
              </a:lnSpc>
              <a:spcBef>
                <a:spcPts val="0"/>
              </a:spcBef>
              <a:spcAft>
                <a:spcPts val="0"/>
              </a:spcAft>
              <a:buClr>
                <a:schemeClr val="dk2"/>
              </a:buClr>
              <a:buSzPts val="3900"/>
              <a:buFont typeface="Nunito Sans"/>
              <a:buNone/>
            </a:pPr>
            <a:r>
              <a:rPr lang="en-US" sz="3900">
                <a:solidFill>
                  <a:schemeClr val="dk2"/>
                </a:solidFill>
              </a:rPr>
              <a:t>Understanding Dependencies and Enablers</a:t>
            </a:r>
            <a:endParaRPr i="0" sz="400" u="none" cap="none" strike="noStrike">
              <a:solidFill>
                <a:schemeClr val="dk2"/>
              </a:solidFill>
            </a:endParaRPr>
          </a:p>
        </p:txBody>
      </p:sp>
      <p:sp>
        <p:nvSpPr>
          <p:cNvPr id="784" name="Google Shape;784;g394c34ae405_0_1388"/>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785" name="Google Shape;785;g394c34ae405_0_1388"/>
          <p:cNvSpPr txBox="1"/>
          <p:nvPr>
            <p:ph idx="1" type="body"/>
          </p:nvPr>
        </p:nvSpPr>
        <p:spPr>
          <a:xfrm>
            <a:off x="255875" y="1538150"/>
            <a:ext cx="4335600" cy="5052300"/>
          </a:xfrm>
          <a:prstGeom prst="rect">
            <a:avLst/>
          </a:prstGeom>
          <a:noFill/>
          <a:ln>
            <a:noFill/>
          </a:ln>
        </p:spPr>
        <p:txBody>
          <a:bodyPr anchorCtr="0" anchor="t" bIns="45700" lIns="91425" spcFirstLastPara="1" rIns="91425" wrap="square" tIns="45700">
            <a:normAutofit fontScale="62500" lnSpcReduction="10000"/>
          </a:bodyPr>
          <a:lstStyle/>
          <a:p>
            <a:pPr indent="0" lvl="0" marL="0" rtl="0" algn="l">
              <a:lnSpc>
                <a:spcPct val="115000"/>
              </a:lnSpc>
              <a:spcBef>
                <a:spcPts val="1200"/>
              </a:spcBef>
              <a:spcAft>
                <a:spcPts val="0"/>
              </a:spcAft>
              <a:buNone/>
            </a:pPr>
            <a:r>
              <a:rPr b="0" lang="en-US" sz="2400"/>
              <a:t>Dependencies represent the critical relationships and resources your organization relies upon to function—potential single points of failure that can cascade into operational disruption. Enablers are the capabilities, controls, and resources that strengthen your organization's ability to maintain operations and recover quickly from incidents.</a:t>
            </a:r>
            <a:endParaRPr b="0" sz="2400"/>
          </a:p>
          <a:p>
            <a:pPr indent="-323850" lvl="0" marL="457200" rtl="0" algn="l">
              <a:lnSpc>
                <a:spcPct val="115000"/>
              </a:lnSpc>
              <a:spcBef>
                <a:spcPts val="1200"/>
              </a:spcBef>
              <a:spcAft>
                <a:spcPts val="0"/>
              </a:spcAft>
              <a:buSzPct val="100000"/>
              <a:buChar char="●"/>
            </a:pPr>
            <a:r>
              <a:rPr b="0" lang="en-US" sz="2400"/>
              <a:t>Learn to identify and map critical organizational dependencies across technology, people, processes, and vendors</a:t>
            </a:r>
            <a:endParaRPr b="0" sz="2400"/>
          </a:p>
          <a:p>
            <a:pPr indent="-323850" lvl="0" marL="457200" rtl="0" algn="l">
              <a:lnSpc>
                <a:spcPct val="115000"/>
              </a:lnSpc>
              <a:spcBef>
                <a:spcPts val="0"/>
              </a:spcBef>
              <a:spcAft>
                <a:spcPts val="0"/>
              </a:spcAft>
              <a:buSzPct val="100000"/>
              <a:buChar char="●"/>
            </a:pPr>
            <a:r>
              <a:rPr b="0" lang="en-US" sz="2400"/>
              <a:t>Understand how enablers create redundancy and strengthen resilience capabilities</a:t>
            </a:r>
            <a:endParaRPr b="0" sz="2400"/>
          </a:p>
          <a:p>
            <a:pPr indent="-323850" lvl="0" marL="457200" rtl="0" algn="l">
              <a:lnSpc>
                <a:spcPct val="115000"/>
              </a:lnSpc>
              <a:spcBef>
                <a:spcPts val="0"/>
              </a:spcBef>
              <a:spcAft>
                <a:spcPts val="0"/>
              </a:spcAft>
              <a:buSzPct val="100000"/>
              <a:buChar char="●"/>
            </a:pPr>
            <a:r>
              <a:rPr b="0" lang="en-US" sz="2400"/>
              <a:t>Master techniques for balancing dependency risks with enabling capabilities</a:t>
            </a:r>
            <a:endParaRPr b="0" sz="2400"/>
          </a:p>
          <a:p>
            <a:pPr indent="-323850" lvl="0" marL="457200" rtl="0" algn="l">
              <a:lnSpc>
                <a:spcPct val="115000"/>
              </a:lnSpc>
              <a:spcBef>
                <a:spcPts val="0"/>
              </a:spcBef>
              <a:spcAft>
                <a:spcPts val="0"/>
              </a:spcAft>
              <a:buSzPct val="100000"/>
              <a:buChar char="●"/>
            </a:pPr>
            <a:r>
              <a:rPr b="0" lang="en-US" sz="2400"/>
              <a:t>Apply dependency mapping concepts to business impact analysis and continuity planning</a:t>
            </a:r>
            <a:endParaRPr b="0" sz="2400"/>
          </a:p>
        </p:txBody>
      </p:sp>
      <p:pic>
        <p:nvPicPr>
          <p:cNvPr descr="File:Cybersecurity.png - Wikimedia Commons" id="786" name="Google Shape;786;g394c34ae405_0_1388"/>
          <p:cNvPicPr preferRelativeResize="0"/>
          <p:nvPr/>
        </p:nvPicPr>
        <p:blipFill>
          <a:blip r:embed="rId3">
            <a:alphaModFix/>
          </a:blip>
          <a:stretch>
            <a:fillRect/>
          </a:stretch>
        </p:blipFill>
        <p:spPr>
          <a:xfrm>
            <a:off x="5170225" y="1837149"/>
            <a:ext cx="6382551" cy="35901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394c34ae405_0_1397"/>
          <p:cNvSpPr txBox="1"/>
          <p:nvPr>
            <p:ph type="title"/>
          </p:nvPr>
        </p:nvSpPr>
        <p:spPr>
          <a:xfrm>
            <a:off x="609600" y="1527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793" name="Google Shape;793;g394c34ae405_0_1397"/>
          <p:cNvSpPr txBox="1"/>
          <p:nvPr>
            <p:ph idx="1" type="body"/>
          </p:nvPr>
        </p:nvSpPr>
        <p:spPr>
          <a:xfrm>
            <a:off x="609600" y="1073900"/>
            <a:ext cx="5560800" cy="5052300"/>
          </a:xfrm>
          <a:prstGeom prst="rect">
            <a:avLst/>
          </a:prstGeom>
          <a:noFill/>
          <a:ln>
            <a:noFill/>
          </a:ln>
        </p:spPr>
        <p:txBody>
          <a:bodyPr anchorCtr="0" anchor="t" bIns="45700" lIns="91425" spcFirstLastPara="1" rIns="91425" wrap="square" tIns="45700">
            <a:normAutofit/>
          </a:bodyPr>
          <a:lstStyle/>
          <a:p>
            <a:pPr indent="-381000" lvl="0" marL="457200" marR="1300480" rtl="0" algn="l">
              <a:lnSpc>
                <a:spcPct val="100000"/>
              </a:lnSpc>
              <a:spcBef>
                <a:spcPts val="1190"/>
              </a:spcBef>
              <a:spcAft>
                <a:spcPts val="0"/>
              </a:spcAft>
              <a:buSzPts val="2400"/>
              <a:buChar char="●"/>
            </a:pPr>
            <a:r>
              <a:rPr b="0" lang="en-US" sz="2400"/>
              <a:t>Introduction to dependencies and enablers</a:t>
            </a:r>
            <a:endParaRPr b="0" sz="2400"/>
          </a:p>
          <a:p>
            <a:pPr indent="-381000" lvl="0" marL="457200" marR="1300480" rtl="0" algn="l">
              <a:lnSpc>
                <a:spcPct val="100000"/>
              </a:lnSpc>
              <a:spcBef>
                <a:spcPts val="0"/>
              </a:spcBef>
              <a:spcAft>
                <a:spcPts val="0"/>
              </a:spcAft>
              <a:buSzPts val="2400"/>
              <a:buChar char="●"/>
            </a:pPr>
            <a:r>
              <a:rPr b="0" lang="en-US" sz="2400"/>
              <a:t>Why dependencies matter for resilience</a:t>
            </a:r>
            <a:endParaRPr b="0" sz="2400"/>
          </a:p>
          <a:p>
            <a:pPr indent="-381000" lvl="0" marL="457200" marR="1300480" rtl="0" algn="l">
              <a:lnSpc>
                <a:spcPct val="100000"/>
              </a:lnSpc>
              <a:spcBef>
                <a:spcPts val="0"/>
              </a:spcBef>
              <a:spcAft>
                <a:spcPts val="0"/>
              </a:spcAft>
              <a:buSzPts val="2400"/>
              <a:buChar char="●"/>
            </a:pPr>
            <a:r>
              <a:rPr b="0" lang="en-US" sz="2400"/>
              <a:t>Identifying critical dependencies</a:t>
            </a:r>
            <a:endParaRPr b="0" sz="2400"/>
          </a:p>
          <a:p>
            <a:pPr indent="-381000" lvl="0" marL="457200" marR="1300480" rtl="0" algn="l">
              <a:lnSpc>
                <a:spcPct val="100000"/>
              </a:lnSpc>
              <a:spcBef>
                <a:spcPts val="0"/>
              </a:spcBef>
              <a:spcAft>
                <a:spcPts val="0"/>
              </a:spcAft>
              <a:buSzPts val="2400"/>
              <a:buChar char="●"/>
            </a:pPr>
            <a:r>
              <a:rPr b="0" lang="en-US" sz="2400"/>
              <a:t>Understanding resilience enablers</a:t>
            </a:r>
            <a:endParaRPr b="0" sz="2400"/>
          </a:p>
          <a:p>
            <a:pPr indent="-381000" lvl="0" marL="457200" marR="1300480" rtl="0" algn="l">
              <a:lnSpc>
                <a:spcPct val="100000"/>
              </a:lnSpc>
              <a:spcBef>
                <a:spcPts val="0"/>
              </a:spcBef>
              <a:spcAft>
                <a:spcPts val="0"/>
              </a:spcAft>
              <a:buSzPts val="2400"/>
              <a:buChar char="●"/>
            </a:pPr>
            <a:r>
              <a:rPr b="0" lang="en-US" sz="2400"/>
              <a:t>Balancing risk and capability</a:t>
            </a:r>
            <a:endParaRPr b="0" sz="2400"/>
          </a:p>
        </p:txBody>
      </p:sp>
      <p:sp>
        <p:nvSpPr>
          <p:cNvPr id="794" name="Google Shape;794;g394c34ae405_0_139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95" name="Google Shape;795;g394c34ae405_0_139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796" name="Google Shape;796;g394c34ae405_0_1397"/>
          <p:cNvSpPr txBox="1"/>
          <p:nvPr>
            <p:ph idx="1" type="body"/>
          </p:nvPr>
        </p:nvSpPr>
        <p:spPr>
          <a:xfrm>
            <a:off x="6034525" y="1073900"/>
            <a:ext cx="4335600" cy="5052300"/>
          </a:xfrm>
          <a:prstGeom prst="rect">
            <a:avLst/>
          </a:prstGeom>
          <a:noFill/>
          <a:ln>
            <a:noFill/>
          </a:ln>
        </p:spPr>
        <p:txBody>
          <a:bodyPr anchorCtr="0" anchor="t" bIns="45700" lIns="91425" spcFirstLastPara="1" rIns="91425" wrap="square" tIns="45700">
            <a:normAutofit lnSpcReduction="10000"/>
          </a:bodyPr>
          <a:lstStyle/>
          <a:p>
            <a:pPr indent="-381000" lvl="0" marL="457200" rtl="0" algn="l">
              <a:lnSpc>
                <a:spcPct val="115000"/>
              </a:lnSpc>
              <a:spcBef>
                <a:spcPts val="1200"/>
              </a:spcBef>
              <a:spcAft>
                <a:spcPts val="0"/>
              </a:spcAft>
              <a:buSzPts val="2400"/>
              <a:buChar char="●"/>
            </a:pPr>
            <a:r>
              <a:rPr b="0" lang="en-US" sz="2400"/>
              <a:t>Define dependencies and enablers in business continuity context</a:t>
            </a:r>
            <a:endParaRPr b="0" sz="2400"/>
          </a:p>
          <a:p>
            <a:pPr indent="-381000" lvl="0" marL="457200" rtl="0" algn="l">
              <a:lnSpc>
                <a:spcPct val="115000"/>
              </a:lnSpc>
              <a:spcBef>
                <a:spcPts val="0"/>
              </a:spcBef>
              <a:spcAft>
                <a:spcPts val="0"/>
              </a:spcAft>
              <a:buSzPts val="2400"/>
              <a:buChar char="●"/>
            </a:pPr>
            <a:r>
              <a:rPr b="0" lang="en-US" sz="2400"/>
              <a:t>Identify dependencies across technology, people, and processes</a:t>
            </a:r>
            <a:endParaRPr b="0" sz="2400"/>
          </a:p>
          <a:p>
            <a:pPr indent="-381000" lvl="0" marL="457200" rtl="0" algn="l">
              <a:lnSpc>
                <a:spcPct val="115000"/>
              </a:lnSpc>
              <a:spcBef>
                <a:spcPts val="0"/>
              </a:spcBef>
              <a:spcAft>
                <a:spcPts val="0"/>
              </a:spcAft>
              <a:buSzPts val="2400"/>
              <a:buChar char="●"/>
            </a:pPr>
            <a:r>
              <a:rPr b="0" lang="en-US" sz="2400"/>
              <a:t>Explain how enablers strengthen continuity and recovery</a:t>
            </a:r>
            <a:endParaRPr b="0" sz="2400"/>
          </a:p>
          <a:p>
            <a:pPr indent="-381000" lvl="0" marL="457200" rtl="0" algn="l">
              <a:lnSpc>
                <a:spcPct val="115000"/>
              </a:lnSpc>
              <a:spcBef>
                <a:spcPts val="0"/>
              </a:spcBef>
              <a:spcAft>
                <a:spcPts val="0"/>
              </a:spcAft>
              <a:buSzPts val="2400"/>
              <a:buChar char="●"/>
            </a:pPr>
            <a:r>
              <a:rPr b="0" lang="en-US" sz="2400"/>
              <a:t>Map and manage dependencies for organizational resilience</a:t>
            </a:r>
            <a:endParaRPr b="0" sz="2400"/>
          </a:p>
        </p:txBody>
      </p:sp>
      <p:sp>
        <p:nvSpPr>
          <p:cNvPr id="797" name="Google Shape;797;g394c34ae405_0_1397"/>
          <p:cNvSpPr txBox="1"/>
          <p:nvPr>
            <p:ph type="title"/>
          </p:nvPr>
        </p:nvSpPr>
        <p:spPr>
          <a:xfrm>
            <a:off x="6034525" y="1527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394c34ae405_0_1407"/>
          <p:cNvSpPr txBox="1"/>
          <p:nvPr>
            <p:ph type="title"/>
          </p:nvPr>
        </p:nvSpPr>
        <p:spPr>
          <a:xfrm>
            <a:off x="535525" y="449043"/>
            <a:ext cx="8013300" cy="7299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latin typeface="Arial"/>
                <a:ea typeface="Arial"/>
                <a:cs typeface="Arial"/>
                <a:sym typeface="Arial"/>
              </a:rPr>
              <a:t>What are dependencies? </a:t>
            </a:r>
            <a:endParaRPr>
              <a:latin typeface="Arial"/>
              <a:ea typeface="Arial"/>
              <a:cs typeface="Arial"/>
              <a:sym typeface="Arial"/>
            </a:endParaRPr>
          </a:p>
        </p:txBody>
      </p:sp>
      <p:sp>
        <p:nvSpPr>
          <p:cNvPr id="804" name="Google Shape;804;g394c34ae405_0_1407"/>
          <p:cNvSpPr txBox="1"/>
          <p:nvPr>
            <p:ph idx="1" type="body"/>
          </p:nvPr>
        </p:nvSpPr>
        <p:spPr>
          <a:xfrm>
            <a:off x="535525" y="1402000"/>
            <a:ext cx="6677100" cy="50523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b="0" lang="en-US" sz="1700"/>
              <a:t>Dependencies are the critical resources, relationships, or capabilities that an organization relies upon to deliver its essential functions and services. These include functions, processes, and interdependencies that create the greatest impact when unavailable, affecting the entity's services and affected parties.</a:t>
            </a:r>
            <a:endParaRPr b="0" sz="1700"/>
          </a:p>
          <a:p>
            <a:pPr indent="-336550" lvl="0" marL="457200" rtl="0" algn="l">
              <a:lnSpc>
                <a:spcPct val="115000"/>
              </a:lnSpc>
              <a:spcBef>
                <a:spcPts val="1200"/>
              </a:spcBef>
              <a:spcAft>
                <a:spcPts val="0"/>
              </a:spcAft>
              <a:buSzPts val="1700"/>
              <a:buChar char="●"/>
            </a:pPr>
            <a:r>
              <a:rPr b="0" lang="en-US" sz="1700"/>
              <a:t>Technology infrastructure and systems required for operations</a:t>
            </a:r>
            <a:endParaRPr b="0" sz="1700"/>
          </a:p>
          <a:p>
            <a:pPr indent="-336550" lvl="0" marL="457200" rtl="0" algn="l">
              <a:lnSpc>
                <a:spcPct val="115000"/>
              </a:lnSpc>
              <a:spcBef>
                <a:spcPts val="0"/>
              </a:spcBef>
              <a:spcAft>
                <a:spcPts val="0"/>
              </a:spcAft>
              <a:buSzPts val="1700"/>
              <a:buChar char="●"/>
            </a:pPr>
            <a:r>
              <a:rPr b="0" lang="en-US" sz="1700"/>
              <a:t>Key personnel and their specialized knowledge or skills</a:t>
            </a:r>
            <a:endParaRPr b="0" sz="1700"/>
          </a:p>
          <a:p>
            <a:pPr indent="-336550" lvl="0" marL="457200" rtl="0" algn="l">
              <a:lnSpc>
                <a:spcPct val="115000"/>
              </a:lnSpc>
              <a:spcBef>
                <a:spcPts val="0"/>
              </a:spcBef>
              <a:spcAft>
                <a:spcPts val="0"/>
              </a:spcAft>
              <a:buSzPts val="1700"/>
              <a:buChar char="●"/>
            </a:pPr>
            <a:r>
              <a:rPr b="0" lang="en-US" sz="1700"/>
              <a:t>Critical processes that enable business function delivery</a:t>
            </a:r>
            <a:endParaRPr b="0" sz="1700"/>
          </a:p>
          <a:p>
            <a:pPr indent="-336550" lvl="0" marL="457200" rtl="0" algn="l">
              <a:lnSpc>
                <a:spcPct val="115000"/>
              </a:lnSpc>
              <a:spcBef>
                <a:spcPts val="0"/>
              </a:spcBef>
              <a:spcAft>
                <a:spcPts val="0"/>
              </a:spcAft>
              <a:buSzPts val="1700"/>
              <a:buChar char="●"/>
            </a:pPr>
            <a:r>
              <a:rPr b="0" lang="en-US" sz="1700"/>
              <a:t>Third-party vendors and service providers essential to operations</a:t>
            </a:r>
            <a:endParaRPr b="0" sz="1700"/>
          </a:p>
          <a:p>
            <a:pPr indent="-336550" lvl="0" marL="457200" rtl="0" algn="l">
              <a:lnSpc>
                <a:spcPct val="115000"/>
              </a:lnSpc>
              <a:spcBef>
                <a:spcPts val="0"/>
              </a:spcBef>
              <a:spcAft>
                <a:spcPts val="0"/>
              </a:spcAft>
              <a:buSzPts val="1700"/>
              <a:buChar char="●"/>
            </a:pPr>
            <a:r>
              <a:rPr b="0" lang="en-US" sz="1700"/>
              <a:t>Physical facilities, utilities, and environmental conditions</a:t>
            </a:r>
            <a:endParaRPr b="0" sz="1700"/>
          </a:p>
          <a:p>
            <a:pPr indent="-336550" lvl="0" marL="457200" rtl="0" algn="l">
              <a:lnSpc>
                <a:spcPct val="115000"/>
              </a:lnSpc>
              <a:spcBef>
                <a:spcPts val="0"/>
              </a:spcBef>
              <a:spcAft>
                <a:spcPts val="0"/>
              </a:spcAft>
              <a:buSzPts val="1700"/>
              <a:buChar char="●"/>
            </a:pPr>
            <a:r>
              <a:rPr b="0" lang="en-US" sz="1700"/>
              <a:t>Data flows and information exchanges between systems and departments</a:t>
            </a:r>
            <a:endParaRPr sz="2600"/>
          </a:p>
        </p:txBody>
      </p:sp>
      <p:sp>
        <p:nvSpPr>
          <p:cNvPr id="805" name="Google Shape;805;g394c34ae405_0_1407"/>
          <p:cNvSpPr txBox="1"/>
          <p:nvPr>
            <p:ph idx="12" type="sldNum"/>
          </p:nvPr>
        </p:nvSpPr>
        <p:spPr>
          <a:xfrm rot="-5400000">
            <a:off x="11189118" y="5824571"/>
            <a:ext cx="1315800" cy="486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File:Black question mark.png - Wikipedia" id="806" name="Google Shape;806;g394c34ae405_0_1407"/>
          <p:cNvPicPr preferRelativeResize="0"/>
          <p:nvPr/>
        </p:nvPicPr>
        <p:blipFill>
          <a:blip r:embed="rId3">
            <a:alphaModFix/>
          </a:blip>
          <a:stretch>
            <a:fillRect/>
          </a:stretch>
        </p:blipFill>
        <p:spPr>
          <a:xfrm>
            <a:off x="7212625" y="832593"/>
            <a:ext cx="4222702" cy="42227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preencoded.png" id="193" name="Google Shape;193;g394c34ae405_0_0"/>
          <p:cNvPicPr preferRelativeResize="0"/>
          <p:nvPr/>
        </p:nvPicPr>
        <p:blipFill rotWithShape="1">
          <a:blip r:embed="rId3">
            <a:alphaModFix/>
          </a:blip>
          <a:srcRect b="17261" l="0" r="0" t="30916"/>
          <a:stretch/>
        </p:blipFill>
        <p:spPr>
          <a:xfrm>
            <a:off x="7412600" y="1180150"/>
            <a:ext cx="4316976" cy="3355576"/>
          </a:xfrm>
          <a:prstGeom prst="rect">
            <a:avLst/>
          </a:prstGeom>
          <a:noFill/>
          <a:ln>
            <a:noFill/>
          </a:ln>
        </p:spPr>
      </p:pic>
      <p:sp>
        <p:nvSpPr>
          <p:cNvPr id="194" name="Google Shape;194;g394c34ae405_0_0"/>
          <p:cNvSpPr/>
          <p:nvPr/>
        </p:nvSpPr>
        <p:spPr>
          <a:xfrm>
            <a:off x="657225" y="517228"/>
            <a:ext cx="6305400" cy="1760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700"/>
              <a:buFont typeface="Nunito Sans"/>
              <a:buNone/>
            </a:pPr>
            <a:r>
              <a:rPr i="0" lang="en-US" sz="3600" u="none" cap="none" strike="noStrike">
                <a:solidFill>
                  <a:srgbClr val="D1282E"/>
                </a:solidFill>
              </a:rPr>
              <a:t>Resilience vs. Recovery: Concepts and Real-World Application</a:t>
            </a:r>
            <a:endParaRPr i="0" sz="3600" u="none" cap="none" strike="noStrike"/>
          </a:p>
        </p:txBody>
      </p:sp>
      <p:sp>
        <p:nvSpPr>
          <p:cNvPr id="195" name="Google Shape;195;g394c34ae405_0_0"/>
          <p:cNvSpPr/>
          <p:nvPr/>
        </p:nvSpPr>
        <p:spPr>
          <a:xfrm>
            <a:off x="579300" y="3082828"/>
            <a:ext cx="6305400" cy="600900"/>
          </a:xfrm>
          <a:prstGeom prst="rect">
            <a:avLst/>
          </a:prstGeom>
          <a:noFill/>
          <a:ln>
            <a:noFill/>
          </a:ln>
        </p:spPr>
        <p:txBody>
          <a:bodyPr anchorCtr="0" anchor="t" bIns="0" lIns="0" spcFirstLastPara="1" rIns="0" wrap="square" tIns="0">
            <a:noAutofit/>
          </a:bodyPr>
          <a:lstStyle/>
          <a:p>
            <a:pPr indent="-298450" lvl="0" marL="292100" marR="0" rtl="0" algn="l">
              <a:lnSpc>
                <a:spcPct val="160000"/>
              </a:lnSpc>
              <a:spcBef>
                <a:spcPts val="0"/>
              </a:spcBef>
              <a:spcAft>
                <a:spcPts val="0"/>
              </a:spcAft>
              <a:buClr>
                <a:srgbClr val="002060"/>
              </a:buClr>
              <a:buSzPts val="1500"/>
              <a:buChar char="•"/>
            </a:pPr>
            <a:r>
              <a:rPr i="0" lang="en-US" sz="1500" u="none" cap="none" strike="noStrike">
                <a:solidFill>
                  <a:srgbClr val="002060"/>
                </a:solidFill>
              </a:rPr>
              <a:t>Learn the strategic differences between proactive resilience and reactive recovery</a:t>
            </a:r>
            <a:endParaRPr i="0" sz="1500" u="none" cap="none" strike="noStrike"/>
          </a:p>
        </p:txBody>
      </p:sp>
      <p:sp>
        <p:nvSpPr>
          <p:cNvPr id="196" name="Google Shape;196;g394c34ae405_0_0"/>
          <p:cNvSpPr/>
          <p:nvPr/>
        </p:nvSpPr>
        <p:spPr>
          <a:xfrm>
            <a:off x="579300" y="3749380"/>
            <a:ext cx="6305400" cy="300600"/>
          </a:xfrm>
          <a:prstGeom prst="rect">
            <a:avLst/>
          </a:prstGeom>
          <a:noFill/>
          <a:ln>
            <a:noFill/>
          </a:ln>
        </p:spPr>
        <p:txBody>
          <a:bodyPr anchorCtr="0" anchor="t" bIns="0" lIns="0" spcFirstLastPara="1" rIns="0" wrap="square" tIns="0">
            <a:noAutofit/>
          </a:bodyPr>
          <a:lstStyle/>
          <a:p>
            <a:pPr indent="-298450" lvl="0" marL="292100" marR="0" rtl="0" algn="l">
              <a:lnSpc>
                <a:spcPct val="160000"/>
              </a:lnSpc>
              <a:spcBef>
                <a:spcPts val="0"/>
              </a:spcBef>
              <a:spcAft>
                <a:spcPts val="0"/>
              </a:spcAft>
              <a:buClr>
                <a:srgbClr val="002060"/>
              </a:buClr>
              <a:buSzPts val="1500"/>
              <a:buChar char="•"/>
            </a:pPr>
            <a:r>
              <a:rPr i="0" lang="en-US" sz="1500" u="none" cap="none" strike="noStrike">
                <a:solidFill>
                  <a:srgbClr val="002060"/>
                </a:solidFill>
              </a:rPr>
              <a:t>Explore real-world applications in technology environments</a:t>
            </a:r>
            <a:endParaRPr i="0" sz="1500" u="none" cap="none" strike="noStrike"/>
          </a:p>
        </p:txBody>
      </p:sp>
      <p:sp>
        <p:nvSpPr>
          <p:cNvPr id="197" name="Google Shape;197;g394c34ae405_0_0"/>
          <p:cNvSpPr/>
          <p:nvPr/>
        </p:nvSpPr>
        <p:spPr>
          <a:xfrm>
            <a:off x="579300" y="4115497"/>
            <a:ext cx="6305400" cy="300600"/>
          </a:xfrm>
          <a:prstGeom prst="rect">
            <a:avLst/>
          </a:prstGeom>
          <a:noFill/>
          <a:ln>
            <a:noFill/>
          </a:ln>
        </p:spPr>
        <p:txBody>
          <a:bodyPr anchorCtr="0" anchor="t" bIns="0" lIns="0" spcFirstLastPara="1" rIns="0" wrap="square" tIns="0">
            <a:noAutofit/>
          </a:bodyPr>
          <a:lstStyle/>
          <a:p>
            <a:pPr indent="-298450" lvl="0" marL="292100" marR="0" rtl="0" algn="l">
              <a:lnSpc>
                <a:spcPct val="160000"/>
              </a:lnSpc>
              <a:spcBef>
                <a:spcPts val="0"/>
              </a:spcBef>
              <a:spcAft>
                <a:spcPts val="0"/>
              </a:spcAft>
              <a:buClr>
                <a:srgbClr val="002060"/>
              </a:buClr>
              <a:buSzPts val="1500"/>
              <a:buChar char="•"/>
            </a:pPr>
            <a:r>
              <a:rPr i="0" lang="en-US" sz="1500" u="none" cap="none" strike="noStrike">
                <a:solidFill>
                  <a:srgbClr val="002060"/>
                </a:solidFill>
              </a:rPr>
              <a:t>Understand why resilience has evolved into a board-level priority</a:t>
            </a:r>
            <a:endParaRPr i="0" sz="1500" u="none" cap="none" strike="noStrike"/>
          </a:p>
        </p:txBody>
      </p:sp>
      <p:sp>
        <p:nvSpPr>
          <p:cNvPr id="198" name="Google Shape;198;g394c34ae405_0_0"/>
          <p:cNvSpPr/>
          <p:nvPr/>
        </p:nvSpPr>
        <p:spPr>
          <a:xfrm>
            <a:off x="579300" y="4481614"/>
            <a:ext cx="6305400" cy="300600"/>
          </a:xfrm>
          <a:prstGeom prst="rect">
            <a:avLst/>
          </a:prstGeom>
          <a:noFill/>
          <a:ln>
            <a:noFill/>
          </a:ln>
        </p:spPr>
        <p:txBody>
          <a:bodyPr anchorCtr="0" anchor="t" bIns="0" lIns="0" spcFirstLastPara="1" rIns="0" wrap="square" tIns="0">
            <a:noAutofit/>
          </a:bodyPr>
          <a:lstStyle/>
          <a:p>
            <a:pPr indent="-298450" lvl="0" marL="292100" marR="0" rtl="0" algn="l">
              <a:lnSpc>
                <a:spcPct val="160000"/>
              </a:lnSpc>
              <a:spcBef>
                <a:spcPts val="0"/>
              </a:spcBef>
              <a:spcAft>
                <a:spcPts val="0"/>
              </a:spcAft>
              <a:buClr>
                <a:srgbClr val="002060"/>
              </a:buClr>
              <a:buSzPts val="1500"/>
              <a:buChar char="•"/>
            </a:pPr>
            <a:r>
              <a:rPr i="0" lang="en-US" sz="1500" u="none" cap="none" strike="noStrike">
                <a:solidFill>
                  <a:srgbClr val="002060"/>
                </a:solidFill>
              </a:rPr>
              <a:t>Apply frameworks for building comprehensive continuity programs</a:t>
            </a:r>
            <a:endParaRPr i="0" sz="1500" u="none" cap="none" strike="noStrike"/>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g394c34ae405_0_141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13" name="Google Shape;813;g394c34ae405_0_141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14" name="Google Shape;814;g394c34ae405_0_1415"/>
          <p:cNvSpPr/>
          <p:nvPr/>
        </p:nvSpPr>
        <p:spPr>
          <a:xfrm>
            <a:off x="634386" y="656275"/>
            <a:ext cx="7841700" cy="5367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376"/>
              <a:buFont typeface="Nunito Sans"/>
              <a:buNone/>
            </a:pPr>
            <a:r>
              <a:rPr i="0" lang="en-US" sz="3375" u="none" cap="none" strike="noStrike">
                <a:solidFill>
                  <a:srgbClr val="D1282E"/>
                </a:solidFill>
              </a:rPr>
              <a:t>Why Dependencies Matter for Resilience</a:t>
            </a:r>
            <a:endParaRPr i="0" sz="3375" u="none" cap="none" strike="noStrike"/>
          </a:p>
        </p:txBody>
      </p:sp>
      <p:sp>
        <p:nvSpPr>
          <p:cNvPr id="815" name="Google Shape;815;g394c34ae405_0_1415"/>
          <p:cNvSpPr/>
          <p:nvPr/>
        </p:nvSpPr>
        <p:spPr>
          <a:xfrm>
            <a:off x="634386" y="1536515"/>
            <a:ext cx="11289900" cy="824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42"/>
              <a:buFont typeface="Inter"/>
              <a:buNone/>
            </a:pPr>
            <a:r>
              <a:rPr i="0" lang="en-US" sz="1341" u="none" cap="none" strike="noStrike">
                <a:solidFill>
                  <a:srgbClr val="002060"/>
                </a:solidFill>
              </a:rPr>
              <a:t>Understanding dependencies is fundamental to building organizational resilience because they represent potential single points of failure that can cascade into broader operational disruption. Organizations face complex interdependencies that increase vulnerability, requiring coordinated frameworks for building organizational resilience.</a:t>
            </a:r>
            <a:endParaRPr i="0" sz="1341" u="none" cap="none" strike="noStrike"/>
          </a:p>
        </p:txBody>
      </p:sp>
      <p:sp>
        <p:nvSpPr>
          <p:cNvPr id="816" name="Google Shape;816;g394c34ae405_0_1415"/>
          <p:cNvSpPr/>
          <p:nvPr/>
        </p:nvSpPr>
        <p:spPr>
          <a:xfrm>
            <a:off x="634386" y="2554341"/>
            <a:ext cx="3648900" cy="2798700"/>
          </a:xfrm>
          <a:prstGeom prst="roundRect">
            <a:avLst>
              <a:gd fmla="val 3394" name="adj"/>
            </a:avLst>
          </a:prstGeom>
          <a:solidFill>
            <a:srgbClr val="FFFFFF"/>
          </a:solidFill>
          <a:ln cap="flat" cmpd="sng" w="19775">
            <a:solidFill>
              <a:srgbClr val="DCBBBB"/>
            </a:solidFill>
            <a:prstDash val="solid"/>
            <a:round/>
            <a:headEnd len="sm" w="sm" type="none"/>
            <a:tailEnd len="sm" w="sm" type="none"/>
          </a:ln>
        </p:spPr>
        <p:txBody>
          <a:bodyPr anchorCtr="0" anchor="ctr" bIns="79150" lIns="79150" spcFirstLastPara="1" rIns="79150" wrap="square" tIns="79150">
            <a:noAutofit/>
          </a:bodyPr>
          <a:lstStyle/>
          <a:p>
            <a:pPr indent="0" lvl="0" marL="0" rtl="0" algn="l">
              <a:spcBef>
                <a:spcPts val="0"/>
              </a:spcBef>
              <a:spcAft>
                <a:spcPts val="0"/>
              </a:spcAft>
              <a:buNone/>
            </a:pPr>
            <a:r>
              <a:t/>
            </a:r>
            <a:endParaRPr/>
          </a:p>
        </p:txBody>
      </p:sp>
      <p:sp>
        <p:nvSpPr>
          <p:cNvPr id="817" name="Google Shape;817;g394c34ae405_0_1415"/>
          <p:cNvSpPr/>
          <p:nvPr/>
        </p:nvSpPr>
        <p:spPr>
          <a:xfrm>
            <a:off x="614599" y="2554341"/>
            <a:ext cx="79200" cy="2798700"/>
          </a:xfrm>
          <a:prstGeom prst="roundRect">
            <a:avLst>
              <a:gd fmla="val 91163" name="adj"/>
            </a:avLst>
          </a:prstGeom>
          <a:solidFill>
            <a:srgbClr val="B42827"/>
          </a:solidFill>
          <a:ln>
            <a:noFill/>
          </a:ln>
        </p:spPr>
        <p:txBody>
          <a:bodyPr anchorCtr="0" anchor="ctr" bIns="79150" lIns="79150" spcFirstLastPara="1" rIns="79150" wrap="square" tIns="79150">
            <a:noAutofit/>
          </a:bodyPr>
          <a:lstStyle/>
          <a:p>
            <a:pPr indent="0" lvl="0" marL="0" rtl="0" algn="l">
              <a:spcBef>
                <a:spcPts val="0"/>
              </a:spcBef>
              <a:spcAft>
                <a:spcPts val="0"/>
              </a:spcAft>
              <a:buNone/>
            </a:pPr>
            <a:r>
              <a:t/>
            </a:r>
            <a:endParaRPr/>
          </a:p>
        </p:txBody>
      </p:sp>
      <p:sp>
        <p:nvSpPr>
          <p:cNvPr id="818" name="Google Shape;818;g394c34ae405_0_1415"/>
          <p:cNvSpPr/>
          <p:nvPr/>
        </p:nvSpPr>
        <p:spPr>
          <a:xfrm>
            <a:off x="885236" y="2745828"/>
            <a:ext cx="2147700" cy="268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688"/>
              <a:buFont typeface="Nunito Sans"/>
              <a:buNone/>
            </a:pPr>
            <a:r>
              <a:rPr i="0" lang="en-US" sz="1687" u="none" cap="none" strike="noStrike">
                <a:solidFill>
                  <a:srgbClr val="002060"/>
                </a:solidFill>
              </a:rPr>
              <a:t>Cascade Risk</a:t>
            </a:r>
            <a:endParaRPr i="0" sz="1687" u="none" cap="none" strike="noStrike"/>
          </a:p>
        </p:txBody>
      </p:sp>
      <p:sp>
        <p:nvSpPr>
          <p:cNvPr id="819" name="Google Shape;819;g394c34ae405_0_1415"/>
          <p:cNvSpPr/>
          <p:nvPr/>
        </p:nvSpPr>
        <p:spPr>
          <a:xfrm>
            <a:off x="885236" y="3117361"/>
            <a:ext cx="3206400" cy="549600"/>
          </a:xfrm>
          <a:prstGeom prst="rect">
            <a:avLst/>
          </a:prstGeom>
          <a:noFill/>
          <a:ln>
            <a:noFill/>
          </a:ln>
        </p:spPr>
        <p:txBody>
          <a:bodyPr anchorCtr="0" anchor="t" bIns="0" lIns="0" spcFirstLastPara="1" rIns="0" wrap="square" tIns="0">
            <a:noAutofit/>
          </a:bodyPr>
          <a:lstStyle/>
          <a:p>
            <a:pPr indent="-296815" lvl="0" marL="296815" marR="0" rtl="0" algn="l">
              <a:lnSpc>
                <a:spcPct val="161290"/>
              </a:lnSpc>
              <a:spcBef>
                <a:spcPts val="0"/>
              </a:spcBef>
              <a:spcAft>
                <a:spcPts val="0"/>
              </a:spcAft>
              <a:buClr>
                <a:srgbClr val="002060"/>
              </a:buClr>
              <a:buSzPts val="1342"/>
              <a:buChar char="•"/>
            </a:pPr>
            <a:r>
              <a:rPr i="0" lang="en-US" sz="1341" u="none" cap="none" strike="noStrike">
                <a:solidFill>
                  <a:srgbClr val="002060"/>
                </a:solidFill>
              </a:rPr>
              <a:t>Single dependency failure can trigger multiple system impacts</a:t>
            </a:r>
            <a:endParaRPr i="0" sz="1341" u="none" cap="none" strike="noStrike"/>
          </a:p>
        </p:txBody>
      </p:sp>
      <p:sp>
        <p:nvSpPr>
          <p:cNvPr id="820" name="Google Shape;820;g394c34ae405_0_1415"/>
          <p:cNvSpPr/>
          <p:nvPr/>
        </p:nvSpPr>
        <p:spPr>
          <a:xfrm>
            <a:off x="885236" y="3727171"/>
            <a:ext cx="3206400" cy="549600"/>
          </a:xfrm>
          <a:prstGeom prst="rect">
            <a:avLst/>
          </a:prstGeom>
          <a:noFill/>
          <a:ln>
            <a:noFill/>
          </a:ln>
        </p:spPr>
        <p:txBody>
          <a:bodyPr anchorCtr="0" anchor="t" bIns="0" lIns="0" spcFirstLastPara="1" rIns="0" wrap="square" tIns="0">
            <a:noAutofit/>
          </a:bodyPr>
          <a:lstStyle/>
          <a:p>
            <a:pPr indent="-296815" lvl="0" marL="296815" marR="0" rtl="0" algn="l">
              <a:lnSpc>
                <a:spcPct val="161290"/>
              </a:lnSpc>
              <a:spcBef>
                <a:spcPts val="0"/>
              </a:spcBef>
              <a:spcAft>
                <a:spcPts val="0"/>
              </a:spcAft>
              <a:buClr>
                <a:srgbClr val="002060"/>
              </a:buClr>
              <a:buSzPts val="1342"/>
              <a:buChar char="•"/>
            </a:pPr>
            <a:r>
              <a:rPr i="0" lang="en-US" sz="1341" u="none" cap="none" strike="noStrike">
                <a:solidFill>
                  <a:srgbClr val="002060"/>
                </a:solidFill>
              </a:rPr>
              <a:t>Interconnected operations create domino effects</a:t>
            </a:r>
            <a:endParaRPr i="0" sz="1341" u="none" cap="none" strike="noStrike"/>
          </a:p>
        </p:txBody>
      </p:sp>
      <p:sp>
        <p:nvSpPr>
          <p:cNvPr id="821" name="Google Shape;821;g394c34ae405_0_1415"/>
          <p:cNvSpPr/>
          <p:nvPr/>
        </p:nvSpPr>
        <p:spPr>
          <a:xfrm>
            <a:off x="885236" y="4336980"/>
            <a:ext cx="3206400" cy="824400"/>
          </a:xfrm>
          <a:prstGeom prst="rect">
            <a:avLst/>
          </a:prstGeom>
          <a:noFill/>
          <a:ln>
            <a:noFill/>
          </a:ln>
        </p:spPr>
        <p:txBody>
          <a:bodyPr anchorCtr="0" anchor="t" bIns="0" lIns="0" spcFirstLastPara="1" rIns="0" wrap="square" tIns="0">
            <a:noAutofit/>
          </a:bodyPr>
          <a:lstStyle/>
          <a:p>
            <a:pPr indent="-296815" lvl="0" marL="296815" marR="0" rtl="0" algn="l">
              <a:lnSpc>
                <a:spcPct val="161290"/>
              </a:lnSpc>
              <a:spcBef>
                <a:spcPts val="0"/>
              </a:spcBef>
              <a:spcAft>
                <a:spcPts val="0"/>
              </a:spcAft>
              <a:buClr>
                <a:srgbClr val="002060"/>
              </a:buClr>
              <a:buSzPts val="1342"/>
              <a:buChar char="•"/>
            </a:pPr>
            <a:r>
              <a:rPr i="0" lang="en-US" sz="1341" u="none" cap="none" strike="noStrike">
                <a:solidFill>
                  <a:srgbClr val="002060"/>
                </a:solidFill>
              </a:rPr>
              <a:t>Unidentified dependencies become critical vulnerabilities during incidents</a:t>
            </a:r>
            <a:endParaRPr i="0" sz="1341" u="none" cap="none" strike="noStrike"/>
          </a:p>
        </p:txBody>
      </p:sp>
      <p:sp>
        <p:nvSpPr>
          <p:cNvPr id="822" name="Google Shape;822;g394c34ae405_0_1415"/>
          <p:cNvSpPr/>
          <p:nvPr/>
        </p:nvSpPr>
        <p:spPr>
          <a:xfrm>
            <a:off x="4454853" y="2554341"/>
            <a:ext cx="3648900" cy="2798700"/>
          </a:xfrm>
          <a:prstGeom prst="roundRect">
            <a:avLst>
              <a:gd fmla="val 3394" name="adj"/>
            </a:avLst>
          </a:prstGeom>
          <a:solidFill>
            <a:srgbClr val="FFFFFF"/>
          </a:solidFill>
          <a:ln cap="flat" cmpd="sng" w="19775">
            <a:solidFill>
              <a:srgbClr val="DCBBBB"/>
            </a:solidFill>
            <a:prstDash val="solid"/>
            <a:round/>
            <a:headEnd len="sm" w="sm" type="none"/>
            <a:tailEnd len="sm" w="sm" type="none"/>
          </a:ln>
        </p:spPr>
        <p:txBody>
          <a:bodyPr anchorCtr="0" anchor="ctr" bIns="79150" lIns="79150" spcFirstLastPara="1" rIns="79150" wrap="square" tIns="79150">
            <a:noAutofit/>
          </a:bodyPr>
          <a:lstStyle/>
          <a:p>
            <a:pPr indent="0" lvl="0" marL="0" rtl="0" algn="l">
              <a:spcBef>
                <a:spcPts val="0"/>
              </a:spcBef>
              <a:spcAft>
                <a:spcPts val="0"/>
              </a:spcAft>
              <a:buNone/>
            </a:pPr>
            <a:r>
              <a:t/>
            </a:r>
            <a:endParaRPr/>
          </a:p>
        </p:txBody>
      </p:sp>
      <p:sp>
        <p:nvSpPr>
          <p:cNvPr id="823" name="Google Shape;823;g394c34ae405_0_1415"/>
          <p:cNvSpPr/>
          <p:nvPr/>
        </p:nvSpPr>
        <p:spPr>
          <a:xfrm>
            <a:off x="4435065" y="2554341"/>
            <a:ext cx="79200" cy="2798700"/>
          </a:xfrm>
          <a:prstGeom prst="roundRect">
            <a:avLst>
              <a:gd fmla="val 91163" name="adj"/>
            </a:avLst>
          </a:prstGeom>
          <a:solidFill>
            <a:srgbClr val="B42827"/>
          </a:solidFill>
          <a:ln>
            <a:noFill/>
          </a:ln>
        </p:spPr>
        <p:txBody>
          <a:bodyPr anchorCtr="0" anchor="ctr" bIns="79150" lIns="79150" spcFirstLastPara="1" rIns="79150" wrap="square" tIns="79150">
            <a:noAutofit/>
          </a:bodyPr>
          <a:lstStyle/>
          <a:p>
            <a:pPr indent="0" lvl="0" marL="0" rtl="0" algn="l">
              <a:spcBef>
                <a:spcPts val="0"/>
              </a:spcBef>
              <a:spcAft>
                <a:spcPts val="0"/>
              </a:spcAft>
              <a:buNone/>
            </a:pPr>
            <a:r>
              <a:t/>
            </a:r>
            <a:endParaRPr/>
          </a:p>
        </p:txBody>
      </p:sp>
      <p:sp>
        <p:nvSpPr>
          <p:cNvPr id="824" name="Google Shape;824;g394c34ae405_0_1415"/>
          <p:cNvSpPr/>
          <p:nvPr/>
        </p:nvSpPr>
        <p:spPr>
          <a:xfrm>
            <a:off x="4705703" y="2745828"/>
            <a:ext cx="2147700" cy="268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688"/>
              <a:buFont typeface="Nunito Sans"/>
              <a:buNone/>
            </a:pPr>
            <a:r>
              <a:rPr i="0" lang="en-US" sz="1687" u="none" cap="none" strike="noStrike">
                <a:solidFill>
                  <a:srgbClr val="002060"/>
                </a:solidFill>
              </a:rPr>
              <a:t>Recovery Complexity</a:t>
            </a:r>
            <a:endParaRPr i="0" sz="1687" u="none" cap="none" strike="noStrike"/>
          </a:p>
        </p:txBody>
      </p:sp>
      <p:sp>
        <p:nvSpPr>
          <p:cNvPr id="825" name="Google Shape;825;g394c34ae405_0_1415"/>
          <p:cNvSpPr/>
          <p:nvPr/>
        </p:nvSpPr>
        <p:spPr>
          <a:xfrm>
            <a:off x="4705703" y="3117361"/>
            <a:ext cx="3206400" cy="549600"/>
          </a:xfrm>
          <a:prstGeom prst="rect">
            <a:avLst/>
          </a:prstGeom>
          <a:noFill/>
          <a:ln>
            <a:noFill/>
          </a:ln>
        </p:spPr>
        <p:txBody>
          <a:bodyPr anchorCtr="0" anchor="t" bIns="0" lIns="0" spcFirstLastPara="1" rIns="0" wrap="square" tIns="0">
            <a:noAutofit/>
          </a:bodyPr>
          <a:lstStyle/>
          <a:p>
            <a:pPr indent="-296815" lvl="0" marL="296815" marR="0" rtl="0" algn="l">
              <a:lnSpc>
                <a:spcPct val="161290"/>
              </a:lnSpc>
              <a:spcBef>
                <a:spcPts val="0"/>
              </a:spcBef>
              <a:spcAft>
                <a:spcPts val="0"/>
              </a:spcAft>
              <a:buClr>
                <a:srgbClr val="002060"/>
              </a:buClr>
              <a:buSzPts val="1342"/>
              <a:buChar char="•"/>
            </a:pPr>
            <a:r>
              <a:rPr i="0" lang="en-US" sz="1341" u="none" cap="none" strike="noStrike">
                <a:solidFill>
                  <a:srgbClr val="002060"/>
                </a:solidFill>
              </a:rPr>
              <a:t>Dependencies determine restoration sequence and priorities</a:t>
            </a:r>
            <a:endParaRPr i="0" sz="1341" u="none" cap="none" strike="noStrike"/>
          </a:p>
        </p:txBody>
      </p:sp>
      <p:sp>
        <p:nvSpPr>
          <p:cNvPr id="826" name="Google Shape;826;g394c34ae405_0_1415"/>
          <p:cNvSpPr/>
          <p:nvPr/>
        </p:nvSpPr>
        <p:spPr>
          <a:xfrm>
            <a:off x="4705703" y="3727171"/>
            <a:ext cx="3206400" cy="549600"/>
          </a:xfrm>
          <a:prstGeom prst="rect">
            <a:avLst/>
          </a:prstGeom>
          <a:noFill/>
          <a:ln>
            <a:noFill/>
          </a:ln>
        </p:spPr>
        <p:txBody>
          <a:bodyPr anchorCtr="0" anchor="t" bIns="0" lIns="0" spcFirstLastPara="1" rIns="0" wrap="square" tIns="0">
            <a:noAutofit/>
          </a:bodyPr>
          <a:lstStyle/>
          <a:p>
            <a:pPr indent="-296815" lvl="0" marL="296815" marR="0" rtl="0" algn="l">
              <a:lnSpc>
                <a:spcPct val="161290"/>
              </a:lnSpc>
              <a:spcBef>
                <a:spcPts val="0"/>
              </a:spcBef>
              <a:spcAft>
                <a:spcPts val="0"/>
              </a:spcAft>
              <a:buClr>
                <a:srgbClr val="002060"/>
              </a:buClr>
              <a:buSzPts val="1342"/>
              <a:buChar char="•"/>
            </a:pPr>
            <a:r>
              <a:rPr i="0" lang="en-US" sz="1341" u="none" cap="none" strike="noStrike">
                <a:solidFill>
                  <a:srgbClr val="002060"/>
                </a:solidFill>
              </a:rPr>
              <a:t>Missing dependency mapping extends recovery timeframes</a:t>
            </a:r>
            <a:endParaRPr i="0" sz="1341" u="none" cap="none" strike="noStrike"/>
          </a:p>
        </p:txBody>
      </p:sp>
      <p:sp>
        <p:nvSpPr>
          <p:cNvPr id="827" name="Google Shape;827;g394c34ae405_0_1415"/>
          <p:cNvSpPr/>
          <p:nvPr/>
        </p:nvSpPr>
        <p:spPr>
          <a:xfrm>
            <a:off x="4705703" y="4336980"/>
            <a:ext cx="3206400" cy="549600"/>
          </a:xfrm>
          <a:prstGeom prst="rect">
            <a:avLst/>
          </a:prstGeom>
          <a:noFill/>
          <a:ln>
            <a:noFill/>
          </a:ln>
        </p:spPr>
        <p:txBody>
          <a:bodyPr anchorCtr="0" anchor="t" bIns="0" lIns="0" spcFirstLastPara="1" rIns="0" wrap="square" tIns="0">
            <a:noAutofit/>
          </a:bodyPr>
          <a:lstStyle/>
          <a:p>
            <a:pPr indent="-296815" lvl="0" marL="296815" marR="0" rtl="0" algn="l">
              <a:lnSpc>
                <a:spcPct val="161290"/>
              </a:lnSpc>
              <a:spcBef>
                <a:spcPts val="0"/>
              </a:spcBef>
              <a:spcAft>
                <a:spcPts val="0"/>
              </a:spcAft>
              <a:buClr>
                <a:srgbClr val="002060"/>
              </a:buClr>
              <a:buSzPts val="1342"/>
              <a:buChar char="•"/>
            </a:pPr>
            <a:r>
              <a:rPr i="0" lang="en-US" sz="1341" u="none" cap="none" strike="noStrike">
                <a:solidFill>
                  <a:srgbClr val="002060"/>
                </a:solidFill>
              </a:rPr>
              <a:t>Interdependent systems require coordinated recovery approaches</a:t>
            </a:r>
            <a:endParaRPr i="0" sz="1341" u="none" cap="none" strike="noStrike"/>
          </a:p>
        </p:txBody>
      </p:sp>
      <p:sp>
        <p:nvSpPr>
          <p:cNvPr id="828" name="Google Shape;828;g394c34ae405_0_1415"/>
          <p:cNvSpPr/>
          <p:nvPr/>
        </p:nvSpPr>
        <p:spPr>
          <a:xfrm>
            <a:off x="8275422" y="2554341"/>
            <a:ext cx="3648900" cy="2798700"/>
          </a:xfrm>
          <a:prstGeom prst="roundRect">
            <a:avLst>
              <a:gd fmla="val 3394" name="adj"/>
            </a:avLst>
          </a:prstGeom>
          <a:solidFill>
            <a:srgbClr val="FFFFFF"/>
          </a:solidFill>
          <a:ln cap="flat" cmpd="sng" w="19775">
            <a:solidFill>
              <a:srgbClr val="DCBBBB"/>
            </a:solidFill>
            <a:prstDash val="solid"/>
            <a:round/>
            <a:headEnd len="sm" w="sm" type="none"/>
            <a:tailEnd len="sm" w="sm" type="none"/>
          </a:ln>
        </p:spPr>
        <p:txBody>
          <a:bodyPr anchorCtr="0" anchor="ctr" bIns="79150" lIns="79150" spcFirstLastPara="1" rIns="79150" wrap="square" tIns="79150">
            <a:noAutofit/>
          </a:bodyPr>
          <a:lstStyle/>
          <a:p>
            <a:pPr indent="0" lvl="0" marL="0" rtl="0" algn="l">
              <a:spcBef>
                <a:spcPts val="0"/>
              </a:spcBef>
              <a:spcAft>
                <a:spcPts val="0"/>
              </a:spcAft>
              <a:buNone/>
            </a:pPr>
            <a:r>
              <a:t/>
            </a:r>
            <a:endParaRPr/>
          </a:p>
        </p:txBody>
      </p:sp>
      <p:sp>
        <p:nvSpPr>
          <p:cNvPr id="829" name="Google Shape;829;g394c34ae405_0_1415"/>
          <p:cNvSpPr/>
          <p:nvPr/>
        </p:nvSpPr>
        <p:spPr>
          <a:xfrm>
            <a:off x="8255634" y="2554341"/>
            <a:ext cx="79200" cy="2798700"/>
          </a:xfrm>
          <a:prstGeom prst="roundRect">
            <a:avLst>
              <a:gd fmla="val 91163" name="adj"/>
            </a:avLst>
          </a:prstGeom>
          <a:solidFill>
            <a:srgbClr val="B42827"/>
          </a:solidFill>
          <a:ln>
            <a:noFill/>
          </a:ln>
        </p:spPr>
        <p:txBody>
          <a:bodyPr anchorCtr="0" anchor="ctr" bIns="79150" lIns="79150" spcFirstLastPara="1" rIns="79150" wrap="square" tIns="79150">
            <a:noAutofit/>
          </a:bodyPr>
          <a:lstStyle/>
          <a:p>
            <a:pPr indent="0" lvl="0" marL="0" rtl="0" algn="l">
              <a:spcBef>
                <a:spcPts val="0"/>
              </a:spcBef>
              <a:spcAft>
                <a:spcPts val="0"/>
              </a:spcAft>
              <a:buNone/>
            </a:pPr>
            <a:r>
              <a:t/>
            </a:r>
            <a:endParaRPr/>
          </a:p>
        </p:txBody>
      </p:sp>
      <p:sp>
        <p:nvSpPr>
          <p:cNvPr id="830" name="Google Shape;830;g394c34ae405_0_1415"/>
          <p:cNvSpPr/>
          <p:nvPr/>
        </p:nvSpPr>
        <p:spPr>
          <a:xfrm>
            <a:off x="8526272" y="2745828"/>
            <a:ext cx="2147700" cy="2685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688"/>
              <a:buFont typeface="Nunito Sans"/>
              <a:buNone/>
            </a:pPr>
            <a:r>
              <a:rPr i="0" lang="en-US" sz="1687" u="none" cap="none" strike="noStrike">
                <a:solidFill>
                  <a:srgbClr val="002060"/>
                </a:solidFill>
              </a:rPr>
              <a:t>Resource Planning</a:t>
            </a:r>
            <a:endParaRPr i="0" sz="1687" u="none" cap="none" strike="noStrike"/>
          </a:p>
        </p:txBody>
      </p:sp>
      <p:sp>
        <p:nvSpPr>
          <p:cNvPr id="831" name="Google Shape;831;g394c34ae405_0_1415"/>
          <p:cNvSpPr/>
          <p:nvPr/>
        </p:nvSpPr>
        <p:spPr>
          <a:xfrm>
            <a:off x="8526272" y="3117361"/>
            <a:ext cx="3206400" cy="549600"/>
          </a:xfrm>
          <a:prstGeom prst="rect">
            <a:avLst/>
          </a:prstGeom>
          <a:noFill/>
          <a:ln>
            <a:noFill/>
          </a:ln>
        </p:spPr>
        <p:txBody>
          <a:bodyPr anchorCtr="0" anchor="t" bIns="0" lIns="0" spcFirstLastPara="1" rIns="0" wrap="square" tIns="0">
            <a:noAutofit/>
          </a:bodyPr>
          <a:lstStyle/>
          <a:p>
            <a:pPr indent="-296815" lvl="0" marL="296815" marR="0" rtl="0" algn="l">
              <a:lnSpc>
                <a:spcPct val="161290"/>
              </a:lnSpc>
              <a:spcBef>
                <a:spcPts val="0"/>
              </a:spcBef>
              <a:spcAft>
                <a:spcPts val="0"/>
              </a:spcAft>
              <a:buClr>
                <a:srgbClr val="002060"/>
              </a:buClr>
              <a:buSzPts val="1342"/>
              <a:buChar char="•"/>
            </a:pPr>
            <a:r>
              <a:rPr i="0" lang="en-US" sz="1341" u="none" cap="none" strike="noStrike">
                <a:solidFill>
                  <a:srgbClr val="002060"/>
                </a:solidFill>
              </a:rPr>
              <a:t>Accurate dependency mapping guides investment priorities</a:t>
            </a:r>
            <a:endParaRPr i="0" sz="1341" u="none" cap="none" strike="noStrike"/>
          </a:p>
        </p:txBody>
      </p:sp>
      <p:sp>
        <p:nvSpPr>
          <p:cNvPr id="832" name="Google Shape;832;g394c34ae405_0_1415"/>
          <p:cNvSpPr/>
          <p:nvPr/>
        </p:nvSpPr>
        <p:spPr>
          <a:xfrm>
            <a:off x="8526272" y="3727171"/>
            <a:ext cx="3206400" cy="549600"/>
          </a:xfrm>
          <a:prstGeom prst="rect">
            <a:avLst/>
          </a:prstGeom>
          <a:noFill/>
          <a:ln>
            <a:noFill/>
          </a:ln>
        </p:spPr>
        <p:txBody>
          <a:bodyPr anchorCtr="0" anchor="t" bIns="0" lIns="0" spcFirstLastPara="1" rIns="0" wrap="square" tIns="0">
            <a:noAutofit/>
          </a:bodyPr>
          <a:lstStyle/>
          <a:p>
            <a:pPr indent="-296815" lvl="0" marL="296815" marR="0" rtl="0" algn="l">
              <a:lnSpc>
                <a:spcPct val="161290"/>
              </a:lnSpc>
              <a:spcBef>
                <a:spcPts val="0"/>
              </a:spcBef>
              <a:spcAft>
                <a:spcPts val="0"/>
              </a:spcAft>
              <a:buClr>
                <a:srgbClr val="002060"/>
              </a:buClr>
              <a:buSzPts val="1342"/>
              <a:buChar char="•"/>
            </a:pPr>
            <a:r>
              <a:rPr i="0" lang="en-US" sz="1341" u="none" cap="none" strike="noStrike">
                <a:solidFill>
                  <a:srgbClr val="002060"/>
                </a:solidFill>
              </a:rPr>
              <a:t>Critical dependencies warrant enhanced protection measures</a:t>
            </a:r>
            <a:endParaRPr i="0" sz="1341" u="none" cap="none" strike="noStrike"/>
          </a:p>
        </p:txBody>
      </p:sp>
      <p:sp>
        <p:nvSpPr>
          <p:cNvPr id="833" name="Google Shape;833;g394c34ae405_0_1415"/>
          <p:cNvSpPr/>
          <p:nvPr/>
        </p:nvSpPr>
        <p:spPr>
          <a:xfrm>
            <a:off x="8526272" y="4336980"/>
            <a:ext cx="3206400" cy="549600"/>
          </a:xfrm>
          <a:prstGeom prst="rect">
            <a:avLst/>
          </a:prstGeom>
          <a:noFill/>
          <a:ln>
            <a:noFill/>
          </a:ln>
        </p:spPr>
        <p:txBody>
          <a:bodyPr anchorCtr="0" anchor="t" bIns="0" lIns="0" spcFirstLastPara="1" rIns="0" wrap="square" tIns="0">
            <a:noAutofit/>
          </a:bodyPr>
          <a:lstStyle/>
          <a:p>
            <a:pPr indent="-296815" lvl="0" marL="296815" marR="0" rtl="0" algn="l">
              <a:lnSpc>
                <a:spcPct val="161290"/>
              </a:lnSpc>
              <a:spcBef>
                <a:spcPts val="0"/>
              </a:spcBef>
              <a:spcAft>
                <a:spcPts val="0"/>
              </a:spcAft>
              <a:buClr>
                <a:srgbClr val="002060"/>
              </a:buClr>
              <a:buSzPts val="1342"/>
              <a:buChar char="•"/>
            </a:pPr>
            <a:r>
              <a:rPr i="0" lang="en-US" sz="1341" u="none" cap="none" strike="noStrike">
                <a:solidFill>
                  <a:srgbClr val="002060"/>
                </a:solidFill>
              </a:rPr>
              <a:t>Dependency redundancy reduces single points of failure</a:t>
            </a:r>
            <a:endParaRPr i="0" sz="1341" u="none" cap="none" strike="noStrike"/>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394c34ae405_0_144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40" name="Google Shape;840;g394c34ae405_0_144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41" name="Google Shape;841;g394c34ae405_0_1441"/>
          <p:cNvSpPr/>
          <p:nvPr/>
        </p:nvSpPr>
        <p:spPr>
          <a:xfrm>
            <a:off x="869374" y="125400"/>
            <a:ext cx="6213600" cy="402600"/>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D1282E"/>
              </a:buClr>
              <a:buSzPts val="2528"/>
              <a:buFont typeface="Nunito Sans"/>
              <a:buNone/>
            </a:pPr>
            <a:r>
              <a:rPr i="0" lang="en-US" sz="2527" u="none" cap="none" strike="noStrike">
                <a:solidFill>
                  <a:srgbClr val="D1282E"/>
                </a:solidFill>
              </a:rPr>
              <a:t>Common Dependency Categories</a:t>
            </a:r>
            <a:endParaRPr i="0" sz="2527" u="none" cap="none" strike="noStrike"/>
          </a:p>
        </p:txBody>
      </p:sp>
      <p:sp>
        <p:nvSpPr>
          <p:cNvPr id="842" name="Google Shape;842;g394c34ae405_0_1441"/>
          <p:cNvSpPr/>
          <p:nvPr/>
        </p:nvSpPr>
        <p:spPr>
          <a:xfrm>
            <a:off x="869377" y="785948"/>
            <a:ext cx="10708800" cy="412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003"/>
              <a:buFont typeface="Inter"/>
              <a:buNone/>
            </a:pPr>
            <a:r>
              <a:rPr i="0" lang="en-US" sz="1003" u="none" cap="none" strike="noStrike">
                <a:solidFill>
                  <a:srgbClr val="002060"/>
                </a:solidFill>
              </a:rPr>
              <a:t>Comprehensive dependency analysis examines four primary organizational layers where critical interdependencies exist. Each category presents unique characteristics and risks that must be evaluated and managed systematically.</a:t>
            </a:r>
            <a:endParaRPr i="0" sz="1003" u="none" cap="none" strike="noStrike"/>
          </a:p>
        </p:txBody>
      </p:sp>
      <p:sp>
        <p:nvSpPr>
          <p:cNvPr id="843" name="Google Shape;843;g394c34ae405_0_1441"/>
          <p:cNvSpPr/>
          <p:nvPr/>
        </p:nvSpPr>
        <p:spPr>
          <a:xfrm>
            <a:off x="869377" y="1343222"/>
            <a:ext cx="5289900" cy="2275200"/>
          </a:xfrm>
          <a:prstGeom prst="roundRect">
            <a:avLst>
              <a:gd fmla="val 2379" name="adj"/>
            </a:avLst>
          </a:prstGeom>
          <a:solidFill>
            <a:srgbClr val="F6D5D5"/>
          </a:solidFill>
          <a:ln cap="flat" cmpd="sng" w="7650">
            <a:solidFill>
              <a:srgbClr val="DCBBBB"/>
            </a:solidFill>
            <a:prstDash val="solid"/>
            <a:round/>
            <a:headEnd len="sm" w="sm" type="none"/>
            <a:tailEnd len="sm" w="sm" type="none"/>
          </a:ln>
        </p:spPr>
        <p:txBody>
          <a:bodyPr anchorCtr="0" anchor="ctr" bIns="73350" lIns="73350" spcFirstLastPara="1" rIns="73350" wrap="square" tIns="73350">
            <a:noAutofit/>
          </a:bodyPr>
          <a:lstStyle/>
          <a:p>
            <a:pPr indent="0" lvl="0" marL="0" rtl="0" algn="l">
              <a:spcBef>
                <a:spcPts val="0"/>
              </a:spcBef>
              <a:spcAft>
                <a:spcPts val="0"/>
              </a:spcAft>
              <a:buNone/>
            </a:pPr>
            <a:r>
              <a:t/>
            </a:r>
            <a:endParaRPr/>
          </a:p>
        </p:txBody>
      </p:sp>
      <p:sp>
        <p:nvSpPr>
          <p:cNvPr id="844" name="Google Shape;844;g394c34ae405_0_1441"/>
          <p:cNvSpPr/>
          <p:nvPr/>
        </p:nvSpPr>
        <p:spPr>
          <a:xfrm>
            <a:off x="1004373" y="1478217"/>
            <a:ext cx="386700" cy="386700"/>
          </a:xfrm>
          <a:prstGeom prst="roundRect">
            <a:avLst>
              <a:gd fmla="val 18975120" name="adj"/>
            </a:avLst>
          </a:prstGeom>
          <a:solidFill>
            <a:srgbClr val="B42827"/>
          </a:solidFill>
          <a:ln>
            <a:noFill/>
          </a:ln>
        </p:spPr>
        <p:txBody>
          <a:bodyPr anchorCtr="0" anchor="ctr" bIns="73350" lIns="73350" spcFirstLastPara="1" rIns="73350" wrap="square" tIns="73350">
            <a:noAutofit/>
          </a:bodyPr>
          <a:lstStyle/>
          <a:p>
            <a:pPr indent="0" lvl="0" marL="0" rtl="0" algn="l">
              <a:spcBef>
                <a:spcPts val="0"/>
              </a:spcBef>
              <a:spcAft>
                <a:spcPts val="0"/>
              </a:spcAft>
              <a:buNone/>
            </a:pPr>
            <a:r>
              <a:t/>
            </a:r>
            <a:endParaRPr/>
          </a:p>
        </p:txBody>
      </p:sp>
      <p:pic>
        <p:nvPicPr>
          <p:cNvPr descr="preencoded.png" id="845" name="Google Shape;845;g394c34ae405_0_1441"/>
          <p:cNvPicPr preferRelativeResize="0"/>
          <p:nvPr/>
        </p:nvPicPr>
        <p:blipFill rotWithShape="1">
          <a:blip r:embed="rId3">
            <a:alphaModFix/>
          </a:blip>
          <a:srcRect b="0" l="0" r="0" t="0"/>
          <a:stretch/>
        </p:blipFill>
        <p:spPr>
          <a:xfrm>
            <a:off x="1110706" y="1562768"/>
            <a:ext cx="173975" cy="217444"/>
          </a:xfrm>
          <a:prstGeom prst="rect">
            <a:avLst/>
          </a:prstGeom>
          <a:noFill/>
          <a:ln>
            <a:noFill/>
          </a:ln>
        </p:spPr>
      </p:pic>
      <p:sp>
        <p:nvSpPr>
          <p:cNvPr id="846" name="Google Shape;846;g394c34ae405_0_1441"/>
          <p:cNvSpPr/>
          <p:nvPr/>
        </p:nvSpPr>
        <p:spPr>
          <a:xfrm>
            <a:off x="1004373" y="1993740"/>
            <a:ext cx="1895100" cy="2013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2060"/>
              </a:buClr>
              <a:buSzPts val="1244"/>
              <a:buFont typeface="Nunito Sans"/>
              <a:buNone/>
            </a:pPr>
            <a:r>
              <a:rPr b="0" i="0" lang="en-US" sz="1243" u="none" cap="none" strike="noStrike">
                <a:solidFill>
                  <a:srgbClr val="002060"/>
                </a:solidFill>
                <a:latin typeface="Nunito Sans"/>
                <a:ea typeface="Nunito Sans"/>
                <a:cs typeface="Nunito Sans"/>
                <a:sym typeface="Nunito Sans"/>
              </a:rPr>
              <a:t>Technology Dependencies</a:t>
            </a:r>
            <a:endParaRPr b="0" i="0" sz="1243" u="none" cap="none" strike="noStrike"/>
          </a:p>
        </p:txBody>
      </p:sp>
      <p:sp>
        <p:nvSpPr>
          <p:cNvPr id="847" name="Google Shape;847;g394c34ae405_0_1441"/>
          <p:cNvSpPr/>
          <p:nvPr/>
        </p:nvSpPr>
        <p:spPr>
          <a:xfrm>
            <a:off x="1004373" y="2272328"/>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Core application systems and databases</a:t>
            </a:r>
            <a:endParaRPr b="0" i="0" sz="1003" u="none" cap="none" strike="noStrike"/>
          </a:p>
        </p:txBody>
      </p:sp>
      <p:sp>
        <p:nvSpPr>
          <p:cNvPr id="848" name="Google Shape;848;g394c34ae405_0_1441"/>
          <p:cNvSpPr/>
          <p:nvPr/>
        </p:nvSpPr>
        <p:spPr>
          <a:xfrm>
            <a:off x="1004373" y="2523594"/>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Network infrastructure and connectivity</a:t>
            </a:r>
            <a:endParaRPr b="0" i="0" sz="1003" u="none" cap="none" strike="noStrike"/>
          </a:p>
        </p:txBody>
      </p:sp>
      <p:sp>
        <p:nvSpPr>
          <p:cNvPr id="849" name="Google Shape;849;g394c34ae405_0_1441"/>
          <p:cNvSpPr/>
          <p:nvPr/>
        </p:nvSpPr>
        <p:spPr>
          <a:xfrm>
            <a:off x="1004373" y="2774858"/>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Cloud services and hosting platforms</a:t>
            </a:r>
            <a:endParaRPr b="0" i="0" sz="1003" u="none" cap="none" strike="noStrike"/>
          </a:p>
        </p:txBody>
      </p:sp>
      <p:sp>
        <p:nvSpPr>
          <p:cNvPr id="850" name="Google Shape;850;g394c34ae405_0_1441"/>
          <p:cNvSpPr/>
          <p:nvPr/>
        </p:nvSpPr>
        <p:spPr>
          <a:xfrm>
            <a:off x="1004373" y="3026124"/>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Integration APIs and data feeds</a:t>
            </a:r>
            <a:endParaRPr b="0" i="0" sz="1003" u="none" cap="none" strike="noStrike"/>
          </a:p>
        </p:txBody>
      </p:sp>
      <p:sp>
        <p:nvSpPr>
          <p:cNvPr id="851" name="Google Shape;851;g394c34ae405_0_1441"/>
          <p:cNvSpPr/>
          <p:nvPr/>
        </p:nvSpPr>
        <p:spPr>
          <a:xfrm>
            <a:off x="1004373" y="3277388"/>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Security controls and monitoring systems</a:t>
            </a:r>
            <a:endParaRPr b="0" i="0" sz="1003" u="none" cap="none" strike="noStrike"/>
          </a:p>
        </p:txBody>
      </p:sp>
      <p:sp>
        <p:nvSpPr>
          <p:cNvPr id="852" name="Google Shape;852;g394c34ae405_0_1441"/>
          <p:cNvSpPr/>
          <p:nvPr/>
        </p:nvSpPr>
        <p:spPr>
          <a:xfrm>
            <a:off x="6288098" y="1343222"/>
            <a:ext cx="5289900" cy="2275200"/>
          </a:xfrm>
          <a:prstGeom prst="roundRect">
            <a:avLst>
              <a:gd fmla="val 2379" name="adj"/>
            </a:avLst>
          </a:prstGeom>
          <a:solidFill>
            <a:srgbClr val="F6D5D5"/>
          </a:solidFill>
          <a:ln cap="flat" cmpd="sng" w="7650">
            <a:solidFill>
              <a:srgbClr val="DCBBBB"/>
            </a:solidFill>
            <a:prstDash val="solid"/>
            <a:round/>
            <a:headEnd len="sm" w="sm" type="none"/>
            <a:tailEnd len="sm" w="sm" type="none"/>
          </a:ln>
        </p:spPr>
        <p:txBody>
          <a:bodyPr anchorCtr="0" anchor="ctr" bIns="73350" lIns="73350" spcFirstLastPara="1" rIns="73350" wrap="square" tIns="73350">
            <a:noAutofit/>
          </a:bodyPr>
          <a:lstStyle/>
          <a:p>
            <a:pPr indent="0" lvl="0" marL="0" rtl="0" algn="l">
              <a:spcBef>
                <a:spcPts val="0"/>
              </a:spcBef>
              <a:spcAft>
                <a:spcPts val="0"/>
              </a:spcAft>
              <a:buNone/>
            </a:pPr>
            <a:r>
              <a:t/>
            </a:r>
            <a:endParaRPr/>
          </a:p>
        </p:txBody>
      </p:sp>
      <p:sp>
        <p:nvSpPr>
          <p:cNvPr id="853" name="Google Shape;853;g394c34ae405_0_1441"/>
          <p:cNvSpPr/>
          <p:nvPr/>
        </p:nvSpPr>
        <p:spPr>
          <a:xfrm>
            <a:off x="6423093" y="1478217"/>
            <a:ext cx="386700" cy="386700"/>
          </a:xfrm>
          <a:prstGeom prst="roundRect">
            <a:avLst>
              <a:gd fmla="val 18975120" name="adj"/>
            </a:avLst>
          </a:prstGeom>
          <a:solidFill>
            <a:srgbClr val="B42827"/>
          </a:solidFill>
          <a:ln>
            <a:noFill/>
          </a:ln>
        </p:spPr>
        <p:txBody>
          <a:bodyPr anchorCtr="0" anchor="ctr" bIns="73350" lIns="73350" spcFirstLastPara="1" rIns="73350" wrap="square" tIns="73350">
            <a:noAutofit/>
          </a:bodyPr>
          <a:lstStyle/>
          <a:p>
            <a:pPr indent="0" lvl="0" marL="0" rtl="0" algn="l">
              <a:spcBef>
                <a:spcPts val="0"/>
              </a:spcBef>
              <a:spcAft>
                <a:spcPts val="0"/>
              </a:spcAft>
              <a:buNone/>
            </a:pPr>
            <a:r>
              <a:t/>
            </a:r>
            <a:endParaRPr/>
          </a:p>
        </p:txBody>
      </p:sp>
      <p:pic>
        <p:nvPicPr>
          <p:cNvPr descr="preencoded.png" id="854" name="Google Shape;854;g394c34ae405_0_1441"/>
          <p:cNvPicPr preferRelativeResize="0"/>
          <p:nvPr/>
        </p:nvPicPr>
        <p:blipFill rotWithShape="1">
          <a:blip r:embed="rId4">
            <a:alphaModFix/>
          </a:blip>
          <a:srcRect b="0" l="0" r="0" t="0"/>
          <a:stretch/>
        </p:blipFill>
        <p:spPr>
          <a:xfrm>
            <a:off x="6529427" y="1562768"/>
            <a:ext cx="173975" cy="217444"/>
          </a:xfrm>
          <a:prstGeom prst="rect">
            <a:avLst/>
          </a:prstGeom>
          <a:noFill/>
          <a:ln>
            <a:noFill/>
          </a:ln>
        </p:spPr>
      </p:pic>
      <p:sp>
        <p:nvSpPr>
          <p:cNvPr id="855" name="Google Shape;855;g394c34ae405_0_1441"/>
          <p:cNvSpPr/>
          <p:nvPr/>
        </p:nvSpPr>
        <p:spPr>
          <a:xfrm>
            <a:off x="6423093" y="1993740"/>
            <a:ext cx="1611300" cy="2013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2060"/>
              </a:buClr>
              <a:buSzPts val="1244"/>
              <a:buFont typeface="Nunito Sans"/>
              <a:buNone/>
            </a:pPr>
            <a:r>
              <a:rPr b="0" i="0" lang="en-US" sz="1243" u="none" cap="none" strike="noStrike">
                <a:solidFill>
                  <a:srgbClr val="002060"/>
                </a:solidFill>
                <a:latin typeface="Nunito Sans"/>
                <a:ea typeface="Nunito Sans"/>
                <a:cs typeface="Nunito Sans"/>
                <a:sym typeface="Nunito Sans"/>
              </a:rPr>
              <a:t>People Dependencies</a:t>
            </a:r>
            <a:endParaRPr b="0" i="0" sz="1243" u="none" cap="none" strike="noStrike"/>
          </a:p>
        </p:txBody>
      </p:sp>
      <p:sp>
        <p:nvSpPr>
          <p:cNvPr id="856" name="Google Shape;856;g394c34ae405_0_1441"/>
          <p:cNvSpPr/>
          <p:nvPr/>
        </p:nvSpPr>
        <p:spPr>
          <a:xfrm>
            <a:off x="6423093" y="2272328"/>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Key subject matter experts and specialists</a:t>
            </a:r>
            <a:endParaRPr b="0" i="0" sz="1003" u="none" cap="none" strike="noStrike"/>
          </a:p>
        </p:txBody>
      </p:sp>
      <p:sp>
        <p:nvSpPr>
          <p:cNvPr id="857" name="Google Shape;857;g394c34ae405_0_1441"/>
          <p:cNvSpPr/>
          <p:nvPr/>
        </p:nvSpPr>
        <p:spPr>
          <a:xfrm>
            <a:off x="6423093" y="2523594"/>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Leadership and decision-making authority</a:t>
            </a:r>
            <a:endParaRPr b="0" i="0" sz="1003" u="none" cap="none" strike="noStrike"/>
          </a:p>
        </p:txBody>
      </p:sp>
      <p:sp>
        <p:nvSpPr>
          <p:cNvPr id="858" name="Google Shape;858;g394c34ae405_0_1441"/>
          <p:cNvSpPr/>
          <p:nvPr/>
        </p:nvSpPr>
        <p:spPr>
          <a:xfrm>
            <a:off x="6423093" y="2774858"/>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Customer-facing service representatives</a:t>
            </a:r>
            <a:endParaRPr b="0" i="0" sz="1003" u="none" cap="none" strike="noStrike"/>
          </a:p>
        </p:txBody>
      </p:sp>
      <p:sp>
        <p:nvSpPr>
          <p:cNvPr id="859" name="Google Shape;859;g394c34ae405_0_1441"/>
          <p:cNvSpPr/>
          <p:nvPr/>
        </p:nvSpPr>
        <p:spPr>
          <a:xfrm>
            <a:off x="6423093" y="3026124"/>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Technical support and maintenance staff</a:t>
            </a:r>
            <a:endParaRPr b="0" i="0" sz="1003" u="none" cap="none" strike="noStrike"/>
          </a:p>
        </p:txBody>
      </p:sp>
      <p:sp>
        <p:nvSpPr>
          <p:cNvPr id="860" name="Google Shape;860;g394c34ae405_0_1441"/>
          <p:cNvSpPr/>
          <p:nvPr/>
        </p:nvSpPr>
        <p:spPr>
          <a:xfrm>
            <a:off x="6423093" y="3277388"/>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External consultants and contractors</a:t>
            </a:r>
            <a:endParaRPr b="0" i="0" sz="1003" u="none" cap="none" strike="noStrike"/>
          </a:p>
        </p:txBody>
      </p:sp>
      <p:sp>
        <p:nvSpPr>
          <p:cNvPr id="861" name="Google Shape;861;g394c34ae405_0_1441"/>
          <p:cNvSpPr/>
          <p:nvPr/>
        </p:nvSpPr>
        <p:spPr>
          <a:xfrm>
            <a:off x="869377" y="3747435"/>
            <a:ext cx="5289900" cy="2275200"/>
          </a:xfrm>
          <a:prstGeom prst="roundRect">
            <a:avLst>
              <a:gd fmla="val 2379" name="adj"/>
            </a:avLst>
          </a:prstGeom>
          <a:solidFill>
            <a:srgbClr val="F6D5D5"/>
          </a:solidFill>
          <a:ln cap="flat" cmpd="sng" w="7650">
            <a:solidFill>
              <a:srgbClr val="DCBBBB"/>
            </a:solidFill>
            <a:prstDash val="solid"/>
            <a:round/>
            <a:headEnd len="sm" w="sm" type="none"/>
            <a:tailEnd len="sm" w="sm" type="none"/>
          </a:ln>
        </p:spPr>
        <p:txBody>
          <a:bodyPr anchorCtr="0" anchor="ctr" bIns="73350" lIns="73350" spcFirstLastPara="1" rIns="73350" wrap="square" tIns="73350">
            <a:noAutofit/>
          </a:bodyPr>
          <a:lstStyle/>
          <a:p>
            <a:pPr indent="0" lvl="0" marL="0" rtl="0" algn="l">
              <a:spcBef>
                <a:spcPts val="0"/>
              </a:spcBef>
              <a:spcAft>
                <a:spcPts val="0"/>
              </a:spcAft>
              <a:buNone/>
            </a:pPr>
            <a:r>
              <a:t/>
            </a:r>
            <a:endParaRPr/>
          </a:p>
        </p:txBody>
      </p:sp>
      <p:sp>
        <p:nvSpPr>
          <p:cNvPr id="862" name="Google Shape;862;g394c34ae405_0_1441"/>
          <p:cNvSpPr/>
          <p:nvPr/>
        </p:nvSpPr>
        <p:spPr>
          <a:xfrm>
            <a:off x="1004373" y="3882431"/>
            <a:ext cx="386700" cy="386700"/>
          </a:xfrm>
          <a:prstGeom prst="roundRect">
            <a:avLst>
              <a:gd fmla="val 18975120" name="adj"/>
            </a:avLst>
          </a:prstGeom>
          <a:solidFill>
            <a:srgbClr val="B42827"/>
          </a:solidFill>
          <a:ln>
            <a:noFill/>
          </a:ln>
        </p:spPr>
        <p:txBody>
          <a:bodyPr anchorCtr="0" anchor="ctr" bIns="73350" lIns="73350" spcFirstLastPara="1" rIns="73350" wrap="square" tIns="73350">
            <a:noAutofit/>
          </a:bodyPr>
          <a:lstStyle/>
          <a:p>
            <a:pPr indent="0" lvl="0" marL="0" rtl="0" algn="l">
              <a:spcBef>
                <a:spcPts val="0"/>
              </a:spcBef>
              <a:spcAft>
                <a:spcPts val="0"/>
              </a:spcAft>
              <a:buNone/>
            </a:pPr>
            <a:r>
              <a:t/>
            </a:r>
            <a:endParaRPr/>
          </a:p>
        </p:txBody>
      </p:sp>
      <p:pic>
        <p:nvPicPr>
          <p:cNvPr descr="preencoded.png" id="863" name="Google Shape;863;g394c34ae405_0_1441"/>
          <p:cNvPicPr preferRelativeResize="0"/>
          <p:nvPr/>
        </p:nvPicPr>
        <p:blipFill rotWithShape="1">
          <a:blip r:embed="rId5">
            <a:alphaModFix/>
          </a:blip>
          <a:srcRect b="0" l="0" r="0" t="0"/>
          <a:stretch/>
        </p:blipFill>
        <p:spPr>
          <a:xfrm>
            <a:off x="1110706" y="3966982"/>
            <a:ext cx="173975" cy="217444"/>
          </a:xfrm>
          <a:prstGeom prst="rect">
            <a:avLst/>
          </a:prstGeom>
          <a:noFill/>
          <a:ln>
            <a:noFill/>
          </a:ln>
        </p:spPr>
      </p:pic>
      <p:sp>
        <p:nvSpPr>
          <p:cNvPr id="864" name="Google Shape;864;g394c34ae405_0_1441"/>
          <p:cNvSpPr/>
          <p:nvPr/>
        </p:nvSpPr>
        <p:spPr>
          <a:xfrm>
            <a:off x="1004373" y="4397953"/>
            <a:ext cx="1624200" cy="2013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2060"/>
              </a:buClr>
              <a:buSzPts val="1244"/>
              <a:buFont typeface="Nunito Sans"/>
              <a:buNone/>
            </a:pPr>
            <a:r>
              <a:rPr b="0" i="0" lang="en-US" sz="1243" u="none" cap="none" strike="noStrike">
                <a:solidFill>
                  <a:srgbClr val="002060"/>
                </a:solidFill>
                <a:latin typeface="Nunito Sans"/>
                <a:ea typeface="Nunito Sans"/>
                <a:cs typeface="Nunito Sans"/>
                <a:sym typeface="Nunito Sans"/>
              </a:rPr>
              <a:t>Process Dependencies</a:t>
            </a:r>
            <a:endParaRPr b="0" i="0" sz="1243" u="none" cap="none" strike="noStrike"/>
          </a:p>
        </p:txBody>
      </p:sp>
      <p:sp>
        <p:nvSpPr>
          <p:cNvPr id="865" name="Google Shape;865;g394c34ae405_0_1441"/>
          <p:cNvSpPr/>
          <p:nvPr/>
        </p:nvSpPr>
        <p:spPr>
          <a:xfrm>
            <a:off x="1004373" y="4676542"/>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Critical business workflows and procedures</a:t>
            </a:r>
            <a:endParaRPr b="0" i="0" sz="1003" u="none" cap="none" strike="noStrike"/>
          </a:p>
        </p:txBody>
      </p:sp>
      <p:sp>
        <p:nvSpPr>
          <p:cNvPr id="866" name="Google Shape;866;g394c34ae405_0_1441"/>
          <p:cNvSpPr/>
          <p:nvPr/>
        </p:nvSpPr>
        <p:spPr>
          <a:xfrm>
            <a:off x="1004373" y="4927807"/>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Regulatory compliance requirements</a:t>
            </a:r>
            <a:endParaRPr b="0" i="0" sz="1003" u="none" cap="none" strike="noStrike"/>
          </a:p>
        </p:txBody>
      </p:sp>
      <p:sp>
        <p:nvSpPr>
          <p:cNvPr id="867" name="Google Shape;867;g394c34ae405_0_1441"/>
          <p:cNvSpPr/>
          <p:nvPr/>
        </p:nvSpPr>
        <p:spPr>
          <a:xfrm>
            <a:off x="1004373" y="5179072"/>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Quality assurance and approval processes</a:t>
            </a:r>
            <a:endParaRPr b="0" i="0" sz="1003" u="none" cap="none" strike="noStrike"/>
          </a:p>
        </p:txBody>
      </p:sp>
      <p:sp>
        <p:nvSpPr>
          <p:cNvPr id="868" name="Google Shape;868;g394c34ae405_0_1441"/>
          <p:cNvSpPr/>
          <p:nvPr/>
        </p:nvSpPr>
        <p:spPr>
          <a:xfrm>
            <a:off x="1004373" y="5430337"/>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Financial transactions and payment processing</a:t>
            </a:r>
            <a:endParaRPr b="0" i="0" sz="1003" u="none" cap="none" strike="noStrike"/>
          </a:p>
        </p:txBody>
      </p:sp>
      <p:sp>
        <p:nvSpPr>
          <p:cNvPr id="869" name="Google Shape;869;g394c34ae405_0_1441"/>
          <p:cNvSpPr/>
          <p:nvPr/>
        </p:nvSpPr>
        <p:spPr>
          <a:xfrm>
            <a:off x="1004373" y="5681602"/>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Communication and escalation protocols</a:t>
            </a:r>
            <a:endParaRPr b="0" i="0" sz="1003" u="none" cap="none" strike="noStrike"/>
          </a:p>
        </p:txBody>
      </p:sp>
      <p:sp>
        <p:nvSpPr>
          <p:cNvPr id="870" name="Google Shape;870;g394c34ae405_0_1441"/>
          <p:cNvSpPr/>
          <p:nvPr/>
        </p:nvSpPr>
        <p:spPr>
          <a:xfrm>
            <a:off x="6288098" y="3747435"/>
            <a:ext cx="5289900" cy="2275200"/>
          </a:xfrm>
          <a:prstGeom prst="roundRect">
            <a:avLst>
              <a:gd fmla="val 2379" name="adj"/>
            </a:avLst>
          </a:prstGeom>
          <a:solidFill>
            <a:srgbClr val="F6D5D5"/>
          </a:solidFill>
          <a:ln cap="flat" cmpd="sng" w="7650">
            <a:solidFill>
              <a:srgbClr val="DCBBBB"/>
            </a:solidFill>
            <a:prstDash val="solid"/>
            <a:round/>
            <a:headEnd len="sm" w="sm" type="none"/>
            <a:tailEnd len="sm" w="sm" type="none"/>
          </a:ln>
        </p:spPr>
        <p:txBody>
          <a:bodyPr anchorCtr="0" anchor="ctr" bIns="73350" lIns="73350" spcFirstLastPara="1" rIns="73350" wrap="square" tIns="73350">
            <a:noAutofit/>
          </a:bodyPr>
          <a:lstStyle/>
          <a:p>
            <a:pPr indent="0" lvl="0" marL="0" rtl="0" algn="l">
              <a:spcBef>
                <a:spcPts val="0"/>
              </a:spcBef>
              <a:spcAft>
                <a:spcPts val="0"/>
              </a:spcAft>
              <a:buNone/>
            </a:pPr>
            <a:r>
              <a:t/>
            </a:r>
            <a:endParaRPr/>
          </a:p>
        </p:txBody>
      </p:sp>
      <p:sp>
        <p:nvSpPr>
          <p:cNvPr id="871" name="Google Shape;871;g394c34ae405_0_1441"/>
          <p:cNvSpPr/>
          <p:nvPr/>
        </p:nvSpPr>
        <p:spPr>
          <a:xfrm>
            <a:off x="6423093" y="3882431"/>
            <a:ext cx="386700" cy="386700"/>
          </a:xfrm>
          <a:prstGeom prst="roundRect">
            <a:avLst>
              <a:gd fmla="val 18975120" name="adj"/>
            </a:avLst>
          </a:prstGeom>
          <a:solidFill>
            <a:srgbClr val="B42827"/>
          </a:solidFill>
          <a:ln>
            <a:noFill/>
          </a:ln>
        </p:spPr>
        <p:txBody>
          <a:bodyPr anchorCtr="0" anchor="ctr" bIns="73350" lIns="73350" spcFirstLastPara="1" rIns="73350" wrap="square" tIns="73350">
            <a:noAutofit/>
          </a:bodyPr>
          <a:lstStyle/>
          <a:p>
            <a:pPr indent="0" lvl="0" marL="0" rtl="0" algn="l">
              <a:spcBef>
                <a:spcPts val="0"/>
              </a:spcBef>
              <a:spcAft>
                <a:spcPts val="0"/>
              </a:spcAft>
              <a:buNone/>
            </a:pPr>
            <a:r>
              <a:t/>
            </a:r>
            <a:endParaRPr/>
          </a:p>
        </p:txBody>
      </p:sp>
      <p:pic>
        <p:nvPicPr>
          <p:cNvPr descr="preencoded.png" id="872" name="Google Shape;872;g394c34ae405_0_1441"/>
          <p:cNvPicPr preferRelativeResize="0"/>
          <p:nvPr/>
        </p:nvPicPr>
        <p:blipFill rotWithShape="1">
          <a:blip r:embed="rId6">
            <a:alphaModFix/>
          </a:blip>
          <a:srcRect b="0" l="0" r="0" t="0"/>
          <a:stretch/>
        </p:blipFill>
        <p:spPr>
          <a:xfrm>
            <a:off x="6529427" y="3966982"/>
            <a:ext cx="173975" cy="217444"/>
          </a:xfrm>
          <a:prstGeom prst="rect">
            <a:avLst/>
          </a:prstGeom>
          <a:noFill/>
          <a:ln>
            <a:noFill/>
          </a:ln>
        </p:spPr>
      </p:pic>
      <p:sp>
        <p:nvSpPr>
          <p:cNvPr id="873" name="Google Shape;873;g394c34ae405_0_1441"/>
          <p:cNvSpPr/>
          <p:nvPr/>
        </p:nvSpPr>
        <p:spPr>
          <a:xfrm>
            <a:off x="6423093" y="4397953"/>
            <a:ext cx="1611300" cy="2013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02060"/>
              </a:buClr>
              <a:buSzPts val="1244"/>
              <a:buFont typeface="Nunito Sans"/>
              <a:buNone/>
            </a:pPr>
            <a:r>
              <a:rPr b="0" i="0" lang="en-US" sz="1243" u="none" cap="none" strike="noStrike">
                <a:solidFill>
                  <a:srgbClr val="002060"/>
                </a:solidFill>
                <a:latin typeface="Nunito Sans"/>
                <a:ea typeface="Nunito Sans"/>
                <a:cs typeface="Nunito Sans"/>
                <a:sym typeface="Nunito Sans"/>
              </a:rPr>
              <a:t>Vendor Dependencies</a:t>
            </a:r>
            <a:endParaRPr b="0" i="0" sz="1243" u="none" cap="none" strike="noStrike"/>
          </a:p>
        </p:txBody>
      </p:sp>
      <p:sp>
        <p:nvSpPr>
          <p:cNvPr id="874" name="Google Shape;874;g394c34ae405_0_1441"/>
          <p:cNvSpPr/>
          <p:nvPr/>
        </p:nvSpPr>
        <p:spPr>
          <a:xfrm>
            <a:off x="6423093" y="4676542"/>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Software licensing and support agreements</a:t>
            </a:r>
            <a:endParaRPr b="0" i="0" sz="1003" u="none" cap="none" strike="noStrike"/>
          </a:p>
        </p:txBody>
      </p:sp>
      <p:sp>
        <p:nvSpPr>
          <p:cNvPr id="875" name="Google Shape;875;g394c34ae405_0_1441"/>
          <p:cNvSpPr/>
          <p:nvPr/>
        </p:nvSpPr>
        <p:spPr>
          <a:xfrm>
            <a:off x="6423093" y="4927807"/>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Utility providers and telecommunications</a:t>
            </a:r>
            <a:endParaRPr b="0" i="0" sz="1003" u="none" cap="none" strike="noStrike"/>
          </a:p>
        </p:txBody>
      </p:sp>
      <p:sp>
        <p:nvSpPr>
          <p:cNvPr id="876" name="Google Shape;876;g394c34ae405_0_1441"/>
          <p:cNvSpPr/>
          <p:nvPr/>
        </p:nvSpPr>
        <p:spPr>
          <a:xfrm>
            <a:off x="6423093" y="5179072"/>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Logistics and supply chain partners</a:t>
            </a:r>
            <a:endParaRPr b="0" i="0" sz="1003" u="none" cap="none" strike="noStrike"/>
          </a:p>
        </p:txBody>
      </p:sp>
      <p:sp>
        <p:nvSpPr>
          <p:cNvPr id="877" name="Google Shape;877;g394c34ae405_0_1441"/>
          <p:cNvSpPr/>
          <p:nvPr/>
        </p:nvSpPr>
        <p:spPr>
          <a:xfrm>
            <a:off x="6423093" y="5430337"/>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Professional services and outsourced functions</a:t>
            </a:r>
            <a:endParaRPr b="0" i="0" sz="1003" u="none" cap="none" strike="noStrike"/>
          </a:p>
        </p:txBody>
      </p:sp>
      <p:sp>
        <p:nvSpPr>
          <p:cNvPr id="878" name="Google Shape;878;g394c34ae405_0_1441"/>
          <p:cNvSpPr/>
          <p:nvPr/>
        </p:nvSpPr>
        <p:spPr>
          <a:xfrm>
            <a:off x="6423093" y="5681602"/>
            <a:ext cx="5019900" cy="206100"/>
          </a:xfrm>
          <a:prstGeom prst="rect">
            <a:avLst/>
          </a:prstGeom>
          <a:noFill/>
          <a:ln>
            <a:noFill/>
          </a:ln>
        </p:spPr>
        <p:txBody>
          <a:bodyPr anchorCtr="0" anchor="t" bIns="0" lIns="0" spcFirstLastPara="1" rIns="0" wrap="square" tIns="0">
            <a:noAutofit/>
          </a:bodyPr>
          <a:lstStyle/>
          <a:p>
            <a:pPr indent="-275149" lvl="0" marL="275149" marR="0" rtl="0" algn="l">
              <a:lnSpc>
                <a:spcPct val="160000"/>
              </a:lnSpc>
              <a:spcBef>
                <a:spcPts val="0"/>
              </a:spcBef>
              <a:spcAft>
                <a:spcPts val="0"/>
              </a:spcAft>
              <a:buClr>
                <a:srgbClr val="002060"/>
              </a:buClr>
              <a:buSzPts val="1003"/>
              <a:buFont typeface="Inter"/>
              <a:buChar char="•"/>
            </a:pPr>
            <a:r>
              <a:rPr b="0" i="0" lang="en-US" sz="1003" u="none" cap="none" strike="noStrike">
                <a:solidFill>
                  <a:srgbClr val="002060"/>
                </a:solidFill>
                <a:latin typeface="Inter"/>
                <a:ea typeface="Inter"/>
                <a:cs typeface="Inter"/>
                <a:sym typeface="Inter"/>
              </a:rPr>
              <a:t>Regulatory bodies and certification authorities</a:t>
            </a:r>
            <a:endParaRPr b="0" i="0" sz="1003" u="none" cap="none" strike="noStrike"/>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g394c34ae405_0_148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85" name="Google Shape;885;g394c34ae405_0_148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86" name="Google Shape;886;g394c34ae405_0_1485"/>
          <p:cNvSpPr/>
          <p:nvPr/>
        </p:nvSpPr>
        <p:spPr>
          <a:xfrm>
            <a:off x="278901" y="137699"/>
            <a:ext cx="6535200" cy="97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066"/>
              <a:buFont typeface="Nunito Sans"/>
              <a:buNone/>
            </a:pPr>
            <a:r>
              <a:rPr i="0" lang="en-US" sz="3066" u="none" cap="none" strike="noStrike">
                <a:solidFill>
                  <a:srgbClr val="D1282E"/>
                </a:solidFill>
              </a:rPr>
              <a:t>Identifying and Mapping Critical Dependencies</a:t>
            </a:r>
            <a:endParaRPr i="0" sz="3066" u="none" cap="none" strike="noStrike"/>
          </a:p>
        </p:txBody>
      </p:sp>
      <p:sp>
        <p:nvSpPr>
          <p:cNvPr id="887" name="Google Shape;887;g394c34ae405_0_1485"/>
          <p:cNvSpPr/>
          <p:nvPr/>
        </p:nvSpPr>
        <p:spPr>
          <a:xfrm>
            <a:off x="278901" y="1351082"/>
            <a:ext cx="6535200" cy="10017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002060"/>
              </a:buClr>
              <a:buSzPts val="1192"/>
              <a:buFont typeface="Inter"/>
              <a:buNone/>
            </a:pPr>
            <a:r>
              <a:rPr i="0" lang="en-US" sz="1192" u="none" cap="none" strike="noStrike">
                <a:solidFill>
                  <a:srgbClr val="002060"/>
                </a:solidFill>
              </a:rPr>
              <a:t>Systematic dependency identification requires structured analysis combining business impact assessment with operational workflow mapping. This analysis identifies and prioritizes functions, processes, and dependencies to determine greatest impact, supporting incident understanding and response capabilities.</a:t>
            </a:r>
            <a:endParaRPr i="0" sz="1192" u="none" cap="none" strike="noStrike"/>
          </a:p>
        </p:txBody>
      </p:sp>
      <p:pic>
        <p:nvPicPr>
          <p:cNvPr descr="preencoded.png" id="888" name="Google Shape;888;g394c34ae405_0_1485"/>
          <p:cNvPicPr preferRelativeResize="0"/>
          <p:nvPr/>
        </p:nvPicPr>
        <p:blipFill rotWithShape="1">
          <a:blip r:embed="rId3">
            <a:alphaModFix/>
          </a:blip>
          <a:srcRect b="0" l="0" r="0" t="0"/>
          <a:stretch/>
        </p:blipFill>
        <p:spPr>
          <a:xfrm>
            <a:off x="278901" y="2529076"/>
            <a:ext cx="782825" cy="939390"/>
          </a:xfrm>
          <a:prstGeom prst="rect">
            <a:avLst/>
          </a:prstGeom>
          <a:noFill/>
          <a:ln>
            <a:noFill/>
          </a:ln>
        </p:spPr>
      </p:pic>
      <p:sp>
        <p:nvSpPr>
          <p:cNvPr id="889" name="Google Shape;889;g394c34ae405_0_1485"/>
          <p:cNvSpPr/>
          <p:nvPr/>
        </p:nvSpPr>
        <p:spPr>
          <a:xfrm>
            <a:off x="1218291" y="2685642"/>
            <a:ext cx="1957200" cy="244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533"/>
              <a:buFont typeface="Nunito Sans"/>
              <a:buNone/>
            </a:pPr>
            <a:r>
              <a:rPr i="0" lang="en-US" sz="1533" u="none" cap="none" strike="noStrike">
                <a:solidFill>
                  <a:srgbClr val="002060"/>
                </a:solidFill>
              </a:rPr>
              <a:t>Inventory Assets</a:t>
            </a:r>
            <a:endParaRPr i="0" sz="1533" u="none" cap="none" strike="noStrike"/>
          </a:p>
        </p:txBody>
      </p:sp>
      <p:sp>
        <p:nvSpPr>
          <p:cNvPr id="890" name="Google Shape;890;g394c34ae405_0_1485"/>
          <p:cNvSpPr/>
          <p:nvPr/>
        </p:nvSpPr>
        <p:spPr>
          <a:xfrm>
            <a:off x="1218291" y="3024123"/>
            <a:ext cx="5595600" cy="2505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002060"/>
              </a:buClr>
              <a:buSzPts val="1192"/>
              <a:buFont typeface="Inter"/>
              <a:buNone/>
            </a:pPr>
            <a:r>
              <a:rPr i="0" lang="en-US" sz="1192" u="none" cap="none" strike="noStrike">
                <a:solidFill>
                  <a:srgbClr val="002060"/>
                </a:solidFill>
              </a:rPr>
              <a:t>Catalog systems, processes, and resources</a:t>
            </a:r>
            <a:endParaRPr i="0" sz="1192" u="none" cap="none" strike="noStrike"/>
          </a:p>
        </p:txBody>
      </p:sp>
      <p:pic>
        <p:nvPicPr>
          <p:cNvPr descr="preencoded.png" id="891" name="Google Shape;891;g394c34ae405_0_1485"/>
          <p:cNvPicPr preferRelativeResize="0"/>
          <p:nvPr/>
        </p:nvPicPr>
        <p:blipFill rotWithShape="1">
          <a:blip r:embed="rId4">
            <a:alphaModFix/>
          </a:blip>
          <a:srcRect b="0" l="0" r="0" t="0"/>
          <a:stretch/>
        </p:blipFill>
        <p:spPr>
          <a:xfrm>
            <a:off x="278901" y="3468469"/>
            <a:ext cx="782825" cy="939390"/>
          </a:xfrm>
          <a:prstGeom prst="rect">
            <a:avLst/>
          </a:prstGeom>
          <a:noFill/>
          <a:ln>
            <a:noFill/>
          </a:ln>
        </p:spPr>
      </p:pic>
      <p:sp>
        <p:nvSpPr>
          <p:cNvPr id="892" name="Google Shape;892;g394c34ae405_0_1485"/>
          <p:cNvSpPr/>
          <p:nvPr/>
        </p:nvSpPr>
        <p:spPr>
          <a:xfrm>
            <a:off x="1218291" y="3625035"/>
            <a:ext cx="1957200" cy="244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533"/>
              <a:buFont typeface="Nunito Sans"/>
              <a:buNone/>
            </a:pPr>
            <a:r>
              <a:rPr i="0" lang="en-US" sz="1533" u="none" cap="none" strike="noStrike">
                <a:solidFill>
                  <a:srgbClr val="002060"/>
                </a:solidFill>
              </a:rPr>
              <a:t>Map Relationships</a:t>
            </a:r>
            <a:endParaRPr i="0" sz="1533" u="none" cap="none" strike="noStrike"/>
          </a:p>
        </p:txBody>
      </p:sp>
      <p:sp>
        <p:nvSpPr>
          <p:cNvPr id="893" name="Google Shape;893;g394c34ae405_0_1485"/>
          <p:cNvSpPr/>
          <p:nvPr/>
        </p:nvSpPr>
        <p:spPr>
          <a:xfrm>
            <a:off x="1218291" y="3963517"/>
            <a:ext cx="5595600" cy="2505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002060"/>
              </a:buClr>
              <a:buSzPts val="1192"/>
              <a:buFont typeface="Inter"/>
              <a:buNone/>
            </a:pPr>
            <a:r>
              <a:rPr i="0" lang="en-US" sz="1192" u="none" cap="none" strike="noStrike">
                <a:solidFill>
                  <a:srgbClr val="002060"/>
                </a:solidFill>
              </a:rPr>
              <a:t>Document interdependencies and data flows</a:t>
            </a:r>
            <a:endParaRPr i="0" sz="1192" u="none" cap="none" strike="noStrike"/>
          </a:p>
        </p:txBody>
      </p:sp>
      <p:pic>
        <p:nvPicPr>
          <p:cNvPr descr="preencoded.png" id="894" name="Google Shape;894;g394c34ae405_0_1485"/>
          <p:cNvPicPr preferRelativeResize="0"/>
          <p:nvPr/>
        </p:nvPicPr>
        <p:blipFill rotWithShape="1">
          <a:blip r:embed="rId5">
            <a:alphaModFix/>
          </a:blip>
          <a:srcRect b="0" l="0" r="0" t="0"/>
          <a:stretch/>
        </p:blipFill>
        <p:spPr>
          <a:xfrm>
            <a:off x="278901" y="4407863"/>
            <a:ext cx="782825" cy="939390"/>
          </a:xfrm>
          <a:prstGeom prst="rect">
            <a:avLst/>
          </a:prstGeom>
          <a:noFill/>
          <a:ln>
            <a:noFill/>
          </a:ln>
        </p:spPr>
      </p:pic>
      <p:sp>
        <p:nvSpPr>
          <p:cNvPr id="895" name="Google Shape;895;g394c34ae405_0_1485"/>
          <p:cNvSpPr/>
          <p:nvPr/>
        </p:nvSpPr>
        <p:spPr>
          <a:xfrm>
            <a:off x="1218291" y="4564429"/>
            <a:ext cx="1957200" cy="244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533"/>
              <a:buFont typeface="Nunito Sans"/>
              <a:buNone/>
            </a:pPr>
            <a:r>
              <a:rPr i="0" lang="en-US" sz="1533" u="none" cap="none" strike="noStrike">
                <a:solidFill>
                  <a:srgbClr val="002060"/>
                </a:solidFill>
              </a:rPr>
              <a:t>Assess Criticality</a:t>
            </a:r>
            <a:endParaRPr i="0" sz="1533" u="none" cap="none" strike="noStrike"/>
          </a:p>
        </p:txBody>
      </p:sp>
      <p:sp>
        <p:nvSpPr>
          <p:cNvPr id="896" name="Google Shape;896;g394c34ae405_0_1485"/>
          <p:cNvSpPr/>
          <p:nvPr/>
        </p:nvSpPr>
        <p:spPr>
          <a:xfrm>
            <a:off x="1218291" y="4902910"/>
            <a:ext cx="5595600" cy="2505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002060"/>
              </a:buClr>
              <a:buSzPts val="1192"/>
              <a:buFont typeface="Inter"/>
              <a:buNone/>
            </a:pPr>
            <a:r>
              <a:rPr i="0" lang="en-US" sz="1192" u="none" cap="none" strike="noStrike">
                <a:solidFill>
                  <a:srgbClr val="002060"/>
                </a:solidFill>
              </a:rPr>
              <a:t>Evaluate impact of dependency failure</a:t>
            </a:r>
            <a:endParaRPr i="0" sz="1192" u="none" cap="none" strike="noStrike"/>
          </a:p>
        </p:txBody>
      </p:sp>
      <p:pic>
        <p:nvPicPr>
          <p:cNvPr descr="preencoded.png" id="897" name="Google Shape;897;g394c34ae405_0_1485"/>
          <p:cNvPicPr preferRelativeResize="0"/>
          <p:nvPr/>
        </p:nvPicPr>
        <p:blipFill rotWithShape="1">
          <a:blip r:embed="rId6">
            <a:alphaModFix/>
          </a:blip>
          <a:srcRect b="0" l="0" r="0" t="0"/>
          <a:stretch/>
        </p:blipFill>
        <p:spPr>
          <a:xfrm>
            <a:off x="278901" y="5347256"/>
            <a:ext cx="782825" cy="939390"/>
          </a:xfrm>
          <a:prstGeom prst="rect">
            <a:avLst/>
          </a:prstGeom>
          <a:noFill/>
          <a:ln>
            <a:noFill/>
          </a:ln>
        </p:spPr>
      </p:pic>
      <p:sp>
        <p:nvSpPr>
          <p:cNvPr id="898" name="Google Shape;898;g394c34ae405_0_1485"/>
          <p:cNvSpPr/>
          <p:nvPr/>
        </p:nvSpPr>
        <p:spPr>
          <a:xfrm>
            <a:off x="1218291" y="5503822"/>
            <a:ext cx="1957200" cy="244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533"/>
              <a:buFont typeface="Nunito Sans"/>
              <a:buNone/>
            </a:pPr>
            <a:r>
              <a:rPr i="0" lang="en-US" sz="1533" u="none" cap="none" strike="noStrike">
                <a:solidFill>
                  <a:srgbClr val="002060"/>
                </a:solidFill>
              </a:rPr>
              <a:t>Prioritize Focus</a:t>
            </a:r>
            <a:endParaRPr i="0" sz="1533" u="none" cap="none" strike="noStrike"/>
          </a:p>
        </p:txBody>
      </p:sp>
      <p:sp>
        <p:nvSpPr>
          <p:cNvPr id="899" name="Google Shape;899;g394c34ae405_0_1485"/>
          <p:cNvSpPr/>
          <p:nvPr/>
        </p:nvSpPr>
        <p:spPr>
          <a:xfrm>
            <a:off x="1218291" y="5842303"/>
            <a:ext cx="5595600" cy="250500"/>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002060"/>
              </a:buClr>
              <a:buSzPts val="1192"/>
              <a:buFont typeface="Inter"/>
              <a:buNone/>
            </a:pPr>
            <a:r>
              <a:rPr i="0" lang="en-US" sz="1192" u="none" cap="none" strike="noStrike">
                <a:solidFill>
                  <a:srgbClr val="002060"/>
                </a:solidFill>
              </a:rPr>
              <a:t>Rank dependencies by business risk</a:t>
            </a:r>
            <a:endParaRPr i="0" sz="1192" u="none" cap="none" strike="noStrike"/>
          </a:p>
        </p:txBody>
      </p:sp>
      <p:pic>
        <p:nvPicPr>
          <p:cNvPr descr="preencoded.png" id="900" name="Google Shape;900;g394c34ae405_0_1485"/>
          <p:cNvPicPr preferRelativeResize="0"/>
          <p:nvPr/>
        </p:nvPicPr>
        <p:blipFill rotWithShape="1">
          <a:blip r:embed="rId7">
            <a:alphaModFix/>
          </a:blip>
          <a:srcRect b="0" l="0" r="0" t="0"/>
          <a:stretch/>
        </p:blipFill>
        <p:spPr>
          <a:xfrm>
            <a:off x="7193898" y="742512"/>
            <a:ext cx="4029676" cy="537297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g394c34ae405_0_150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07" name="Google Shape;907;g394c34ae405_0_150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08" name="Google Shape;908;g394c34ae405_0_1506"/>
          <p:cNvSpPr/>
          <p:nvPr/>
        </p:nvSpPr>
        <p:spPr>
          <a:xfrm>
            <a:off x="244037" y="221625"/>
            <a:ext cx="7419600" cy="5565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500"/>
              <a:buFont typeface="Nunito Sans"/>
              <a:buNone/>
            </a:pPr>
            <a:r>
              <a:rPr i="0" lang="en-US" sz="3499" u="none" cap="none" strike="noStrike">
                <a:solidFill>
                  <a:srgbClr val="D1282E"/>
                </a:solidFill>
              </a:rPr>
              <a:t>Understanding Enablers in Resilience</a:t>
            </a:r>
            <a:endParaRPr i="0" sz="3499" u="none" cap="none" strike="noStrike"/>
          </a:p>
        </p:txBody>
      </p:sp>
      <p:sp>
        <p:nvSpPr>
          <p:cNvPr id="909" name="Google Shape;909;g394c34ae405_0_1506"/>
          <p:cNvSpPr/>
          <p:nvPr/>
        </p:nvSpPr>
        <p:spPr>
          <a:xfrm>
            <a:off x="320818" y="1110375"/>
            <a:ext cx="11045700" cy="806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3"/>
              <a:buFont typeface="Inter"/>
              <a:buNone/>
            </a:pPr>
            <a:r>
              <a:rPr i="0" lang="en-US" sz="1312" u="none" cap="none" strike="noStrike">
                <a:solidFill>
                  <a:srgbClr val="002060"/>
                </a:solidFill>
              </a:rPr>
              <a:t>Enablers are the capabilities, controls, and resources that strengthen an organization's ability to anticipate, prepare for, respond to, and recover from disruptions. Unlike dependencies which create risk, enablers create strength and redundancy throughout organizational systems.</a:t>
            </a:r>
            <a:endParaRPr i="0" sz="1312" u="none" cap="none" strike="noStrike"/>
          </a:p>
        </p:txBody>
      </p:sp>
      <p:pic>
        <p:nvPicPr>
          <p:cNvPr descr="preencoded.png" id="910" name="Google Shape;910;g394c34ae405_0_1506"/>
          <p:cNvPicPr preferRelativeResize="0"/>
          <p:nvPr/>
        </p:nvPicPr>
        <p:blipFill rotWithShape="1">
          <a:blip r:embed="rId3">
            <a:alphaModFix/>
          </a:blip>
          <a:srcRect b="0" l="0" r="0" t="0"/>
          <a:stretch/>
        </p:blipFill>
        <p:spPr>
          <a:xfrm>
            <a:off x="320818" y="2106173"/>
            <a:ext cx="420159" cy="420159"/>
          </a:xfrm>
          <a:prstGeom prst="rect">
            <a:avLst/>
          </a:prstGeom>
          <a:noFill/>
          <a:ln>
            <a:noFill/>
          </a:ln>
        </p:spPr>
      </p:pic>
      <p:sp>
        <p:nvSpPr>
          <p:cNvPr id="911" name="Google Shape;911;g394c34ae405_0_1506"/>
          <p:cNvSpPr/>
          <p:nvPr/>
        </p:nvSpPr>
        <p:spPr>
          <a:xfrm>
            <a:off x="320800" y="2736361"/>
            <a:ext cx="3551700" cy="2628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651"/>
              <a:buFont typeface="Nunito Sans"/>
              <a:buNone/>
            </a:pPr>
            <a:r>
              <a:rPr i="0" lang="en-US" sz="1651" u="none" cap="none" strike="noStrike">
                <a:solidFill>
                  <a:srgbClr val="002060"/>
                </a:solidFill>
              </a:rPr>
              <a:t>Redundancy and Backup</a:t>
            </a:r>
            <a:endParaRPr i="0" sz="1651" u="none" cap="none" strike="noStrike"/>
          </a:p>
        </p:txBody>
      </p:sp>
      <p:sp>
        <p:nvSpPr>
          <p:cNvPr id="912" name="Google Shape;912;g394c34ae405_0_1506"/>
          <p:cNvSpPr/>
          <p:nvPr/>
        </p:nvSpPr>
        <p:spPr>
          <a:xfrm>
            <a:off x="320818" y="3099855"/>
            <a:ext cx="5417700" cy="806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3"/>
              <a:buFont typeface="Inter"/>
              <a:buNone/>
            </a:pPr>
            <a:r>
              <a:rPr i="0" lang="en-US" sz="1312" u="none" cap="none" strike="noStrike">
                <a:solidFill>
                  <a:srgbClr val="002060"/>
                </a:solidFill>
              </a:rPr>
              <a:t>Multiple pathways for critical functions including alternate systems, backup personnel, and secondary facilities that ensure continuity when primary capabilities are compromised.</a:t>
            </a:r>
            <a:endParaRPr i="0" sz="1312" u="none" cap="none" strike="noStrike"/>
          </a:p>
        </p:txBody>
      </p:sp>
      <p:pic>
        <p:nvPicPr>
          <p:cNvPr descr="preencoded.png" id="913" name="Google Shape;913;g394c34ae405_0_1506"/>
          <p:cNvPicPr preferRelativeResize="0"/>
          <p:nvPr/>
        </p:nvPicPr>
        <p:blipFill rotWithShape="1">
          <a:blip r:embed="rId4">
            <a:alphaModFix/>
          </a:blip>
          <a:srcRect b="0" l="0" r="0" t="0"/>
          <a:stretch/>
        </p:blipFill>
        <p:spPr>
          <a:xfrm>
            <a:off x="5948558" y="2106173"/>
            <a:ext cx="420159" cy="420159"/>
          </a:xfrm>
          <a:prstGeom prst="rect">
            <a:avLst/>
          </a:prstGeom>
          <a:noFill/>
          <a:ln>
            <a:noFill/>
          </a:ln>
        </p:spPr>
      </p:pic>
      <p:sp>
        <p:nvSpPr>
          <p:cNvPr id="914" name="Google Shape;914;g394c34ae405_0_1506"/>
          <p:cNvSpPr/>
          <p:nvPr/>
        </p:nvSpPr>
        <p:spPr>
          <a:xfrm>
            <a:off x="5948558" y="2736362"/>
            <a:ext cx="2288700" cy="2628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651"/>
              <a:buFont typeface="Nunito Sans"/>
              <a:buNone/>
            </a:pPr>
            <a:r>
              <a:rPr i="0" lang="en-US" sz="1651" u="none" cap="none" strike="noStrike">
                <a:solidFill>
                  <a:srgbClr val="002060"/>
                </a:solidFill>
              </a:rPr>
              <a:t>Training and Knowledge</a:t>
            </a:r>
            <a:endParaRPr i="0" sz="1651" u="none" cap="none" strike="noStrike"/>
          </a:p>
        </p:txBody>
      </p:sp>
      <p:sp>
        <p:nvSpPr>
          <p:cNvPr id="915" name="Google Shape;915;g394c34ae405_0_1506"/>
          <p:cNvSpPr/>
          <p:nvPr/>
        </p:nvSpPr>
        <p:spPr>
          <a:xfrm>
            <a:off x="5948558" y="3099855"/>
            <a:ext cx="5418000" cy="806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3"/>
              <a:buFont typeface="Inter"/>
              <a:buNone/>
            </a:pPr>
            <a:r>
              <a:rPr i="0" lang="en-US" sz="1312" u="none" cap="none" strike="noStrike">
                <a:solidFill>
                  <a:srgbClr val="002060"/>
                </a:solidFill>
              </a:rPr>
              <a:t>Cross-training programs, documented procedures, and knowledge management systems that prevent single points of failure in human capabilities and institutional knowledge.</a:t>
            </a:r>
            <a:endParaRPr i="0" sz="1312" u="none" cap="none" strike="noStrike"/>
          </a:p>
        </p:txBody>
      </p:sp>
      <p:pic>
        <p:nvPicPr>
          <p:cNvPr descr="preencoded.png" id="916" name="Google Shape;916;g394c34ae405_0_1506"/>
          <p:cNvPicPr preferRelativeResize="0"/>
          <p:nvPr/>
        </p:nvPicPr>
        <p:blipFill rotWithShape="1">
          <a:blip r:embed="rId5">
            <a:alphaModFix/>
          </a:blip>
          <a:srcRect b="0" l="0" r="0" t="0"/>
          <a:stretch/>
        </p:blipFill>
        <p:spPr>
          <a:xfrm>
            <a:off x="320818" y="4242664"/>
            <a:ext cx="420159" cy="420159"/>
          </a:xfrm>
          <a:prstGeom prst="rect">
            <a:avLst/>
          </a:prstGeom>
          <a:noFill/>
          <a:ln>
            <a:noFill/>
          </a:ln>
        </p:spPr>
      </p:pic>
      <p:sp>
        <p:nvSpPr>
          <p:cNvPr id="917" name="Google Shape;917;g394c34ae405_0_1506"/>
          <p:cNvSpPr/>
          <p:nvPr/>
        </p:nvSpPr>
        <p:spPr>
          <a:xfrm>
            <a:off x="320801" y="4872862"/>
            <a:ext cx="3263400" cy="2628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651"/>
              <a:buFont typeface="Nunito Sans"/>
              <a:buNone/>
            </a:pPr>
            <a:r>
              <a:rPr i="0" lang="en-US" sz="1651" u="none" cap="none" strike="noStrike">
                <a:solidFill>
                  <a:srgbClr val="002060"/>
                </a:solidFill>
              </a:rPr>
              <a:t>Communication Systems</a:t>
            </a:r>
            <a:endParaRPr i="0" sz="1651" u="none" cap="none" strike="noStrike"/>
          </a:p>
        </p:txBody>
      </p:sp>
      <p:sp>
        <p:nvSpPr>
          <p:cNvPr id="918" name="Google Shape;918;g394c34ae405_0_1506"/>
          <p:cNvSpPr/>
          <p:nvPr/>
        </p:nvSpPr>
        <p:spPr>
          <a:xfrm>
            <a:off x="320818" y="5236346"/>
            <a:ext cx="5417700" cy="806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3"/>
              <a:buFont typeface="Inter"/>
              <a:buNone/>
            </a:pPr>
            <a:r>
              <a:rPr i="0" lang="en-US" sz="1312" u="none" cap="none" strike="noStrike">
                <a:solidFill>
                  <a:srgbClr val="002060"/>
                </a:solidFill>
              </a:rPr>
              <a:t>Robust communication infrastructure and protocols that maintain coordination during incidents, including emergency notification systems and stakeholder communication plans.</a:t>
            </a:r>
            <a:endParaRPr i="0" sz="1312" u="none" cap="none" strike="noStrike"/>
          </a:p>
        </p:txBody>
      </p:sp>
      <p:pic>
        <p:nvPicPr>
          <p:cNvPr descr="preencoded.png" id="919" name="Google Shape;919;g394c34ae405_0_1506"/>
          <p:cNvPicPr preferRelativeResize="0"/>
          <p:nvPr/>
        </p:nvPicPr>
        <p:blipFill rotWithShape="1">
          <a:blip r:embed="rId6">
            <a:alphaModFix/>
          </a:blip>
          <a:srcRect b="0" l="0" r="0" t="0"/>
          <a:stretch/>
        </p:blipFill>
        <p:spPr>
          <a:xfrm>
            <a:off x="5948558" y="4242664"/>
            <a:ext cx="420159" cy="420159"/>
          </a:xfrm>
          <a:prstGeom prst="rect">
            <a:avLst/>
          </a:prstGeom>
          <a:noFill/>
          <a:ln>
            <a:noFill/>
          </a:ln>
        </p:spPr>
      </p:pic>
      <p:sp>
        <p:nvSpPr>
          <p:cNvPr id="920" name="Google Shape;920;g394c34ae405_0_1506"/>
          <p:cNvSpPr/>
          <p:nvPr/>
        </p:nvSpPr>
        <p:spPr>
          <a:xfrm>
            <a:off x="5948558" y="4872852"/>
            <a:ext cx="2388300" cy="2628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651"/>
              <a:buFont typeface="Nunito Sans"/>
              <a:buNone/>
            </a:pPr>
            <a:r>
              <a:rPr i="0" lang="en-US" sz="1651" u="none" cap="none" strike="noStrike">
                <a:solidFill>
                  <a:srgbClr val="002060"/>
                </a:solidFill>
              </a:rPr>
              <a:t>Monitoring and Detection</a:t>
            </a:r>
            <a:endParaRPr i="0" sz="1651" u="none" cap="none" strike="noStrike"/>
          </a:p>
        </p:txBody>
      </p:sp>
      <p:sp>
        <p:nvSpPr>
          <p:cNvPr id="921" name="Google Shape;921;g394c34ae405_0_1506"/>
          <p:cNvSpPr/>
          <p:nvPr/>
        </p:nvSpPr>
        <p:spPr>
          <a:xfrm>
            <a:off x="5948558" y="5236346"/>
            <a:ext cx="5418000" cy="806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3"/>
              <a:buFont typeface="Inter"/>
              <a:buNone/>
            </a:pPr>
            <a:r>
              <a:rPr i="0" lang="en-US" sz="1312" u="none" cap="none" strike="noStrike">
                <a:solidFill>
                  <a:srgbClr val="002060"/>
                </a:solidFill>
              </a:rPr>
              <a:t>Early warning systems and continuous monitoring capabilities that provide advance notice of potential disruptions, enabling proactive response before full impact occurs.</a:t>
            </a:r>
            <a:endParaRPr i="0" sz="1312" u="none" cap="none" strike="noStrike"/>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g394c34ae405_0_152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28" name="Google Shape;928;g394c34ae405_0_152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29" name="Google Shape;929;g394c34ae405_0_1526"/>
          <p:cNvSpPr/>
          <p:nvPr/>
        </p:nvSpPr>
        <p:spPr>
          <a:xfrm>
            <a:off x="121975" y="499600"/>
            <a:ext cx="8783400" cy="551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465"/>
              <a:buFont typeface="Nunito Sans"/>
              <a:buNone/>
            </a:pPr>
            <a:r>
              <a:rPr i="0" lang="en-US" sz="3464" u="none" cap="none" strike="noStrike">
                <a:solidFill>
                  <a:srgbClr val="D1282E"/>
                </a:solidFill>
              </a:rPr>
              <a:t>Examples of Effective Enablers</a:t>
            </a:r>
            <a:endParaRPr i="0" sz="3464" u="none" cap="none" strike="noStrike"/>
          </a:p>
        </p:txBody>
      </p:sp>
      <p:sp>
        <p:nvSpPr>
          <p:cNvPr id="930" name="Google Shape;930;g394c34ae405_0_1526"/>
          <p:cNvSpPr/>
          <p:nvPr/>
        </p:nvSpPr>
        <p:spPr>
          <a:xfrm>
            <a:off x="121975" y="1403044"/>
            <a:ext cx="11587200" cy="564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7"/>
              <a:buFont typeface="Inter"/>
              <a:buNone/>
            </a:pPr>
            <a:r>
              <a:rPr i="0" lang="en-US" sz="1377" u="none" cap="none" strike="noStrike">
                <a:solidFill>
                  <a:srgbClr val="002060"/>
                </a:solidFill>
              </a:rPr>
              <a:t>Successful enablers demonstrate measurable improvement in organizational resilience capabilities. These examples illustrate how different types of enablers strengthen specific aspects of continuity and recovery planning.</a:t>
            </a:r>
            <a:endParaRPr i="0" sz="1377" u="none" cap="none" strike="noStrike"/>
          </a:p>
        </p:txBody>
      </p:sp>
      <p:sp>
        <p:nvSpPr>
          <p:cNvPr id="931" name="Google Shape;931;g394c34ae405_0_1526"/>
          <p:cNvSpPr/>
          <p:nvPr/>
        </p:nvSpPr>
        <p:spPr>
          <a:xfrm>
            <a:off x="121975" y="2341825"/>
            <a:ext cx="2698800" cy="2754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732"/>
              <a:buFont typeface="Nunito Sans"/>
              <a:buNone/>
            </a:pPr>
            <a:r>
              <a:rPr i="0" lang="en-US" sz="1732" u="none" cap="none" strike="noStrike">
                <a:solidFill>
                  <a:srgbClr val="002060"/>
                </a:solidFill>
              </a:rPr>
              <a:t>Geographic Redundancy</a:t>
            </a:r>
            <a:endParaRPr i="0" sz="1732" u="none" cap="none" strike="noStrike"/>
          </a:p>
        </p:txBody>
      </p:sp>
      <p:sp>
        <p:nvSpPr>
          <p:cNvPr id="932" name="Google Shape;932;g394c34ae405_0_1526"/>
          <p:cNvSpPr/>
          <p:nvPr/>
        </p:nvSpPr>
        <p:spPr>
          <a:xfrm>
            <a:off x="121975" y="2723145"/>
            <a:ext cx="3715800" cy="1128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7"/>
              <a:buFont typeface="Inter"/>
              <a:buNone/>
            </a:pPr>
            <a:r>
              <a:rPr b="1" i="0" lang="en-US" sz="1377" u="none" cap="none" strike="noStrike">
                <a:solidFill>
                  <a:srgbClr val="002060"/>
                </a:solidFill>
              </a:rPr>
              <a:t>Enabler:</a:t>
            </a:r>
            <a:r>
              <a:rPr i="0" lang="en-US" sz="1377" u="none" cap="none" strike="noStrike">
                <a:solidFill>
                  <a:srgbClr val="002060"/>
                </a:solidFill>
              </a:rPr>
              <a:t> Multi-site data replication with automatic failover capabilities between primary and secondary data centers located in different geographic regions.</a:t>
            </a:r>
            <a:endParaRPr i="0" sz="1377" u="none" cap="none" strike="noStrike"/>
          </a:p>
        </p:txBody>
      </p:sp>
      <p:sp>
        <p:nvSpPr>
          <p:cNvPr id="933" name="Google Shape;933;g394c34ae405_0_1526"/>
          <p:cNvSpPr/>
          <p:nvPr/>
        </p:nvSpPr>
        <p:spPr>
          <a:xfrm>
            <a:off x="44300" y="4382979"/>
            <a:ext cx="3715800" cy="1410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7"/>
              <a:buFont typeface="Inter"/>
              <a:buNone/>
            </a:pPr>
            <a:r>
              <a:rPr b="1" i="0" lang="en-US" sz="1377" u="none" cap="none" strike="noStrike">
                <a:solidFill>
                  <a:srgbClr val="002060"/>
                </a:solidFill>
              </a:rPr>
              <a:t>Benefit:</a:t>
            </a:r>
            <a:r>
              <a:rPr i="0" lang="en-US" sz="1377" u="none" cap="none" strike="noStrike">
                <a:solidFill>
                  <a:srgbClr val="002060"/>
                </a:solidFill>
              </a:rPr>
              <a:t> Eliminates single points of failure for critical systems. Regional disasters cannot disrupt operations due to real-time data synchronization and seamless failover processes.</a:t>
            </a:r>
            <a:endParaRPr i="0" sz="1377" u="none" cap="none" strike="noStrike"/>
          </a:p>
        </p:txBody>
      </p:sp>
      <p:sp>
        <p:nvSpPr>
          <p:cNvPr id="934" name="Google Shape;934;g394c34ae405_0_1526"/>
          <p:cNvSpPr/>
          <p:nvPr/>
        </p:nvSpPr>
        <p:spPr>
          <a:xfrm>
            <a:off x="4057815" y="2341817"/>
            <a:ext cx="2529300" cy="2754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732"/>
              <a:buFont typeface="Nunito Sans"/>
              <a:buNone/>
            </a:pPr>
            <a:r>
              <a:rPr i="0" lang="en-US" sz="1732" u="none" cap="none" strike="noStrike">
                <a:solidFill>
                  <a:srgbClr val="002060"/>
                </a:solidFill>
              </a:rPr>
              <a:t>Cross-Functional Training</a:t>
            </a:r>
            <a:endParaRPr i="0" sz="1732" u="none" cap="none" strike="noStrike"/>
          </a:p>
        </p:txBody>
      </p:sp>
      <p:sp>
        <p:nvSpPr>
          <p:cNvPr id="935" name="Google Shape;935;g394c34ae405_0_1526"/>
          <p:cNvSpPr/>
          <p:nvPr/>
        </p:nvSpPr>
        <p:spPr>
          <a:xfrm>
            <a:off x="4057815" y="2723145"/>
            <a:ext cx="3715800" cy="1128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7"/>
              <a:buFont typeface="Inter"/>
              <a:buNone/>
            </a:pPr>
            <a:r>
              <a:rPr b="1" i="0" lang="en-US" sz="1377" u="none" cap="none" strike="noStrike">
                <a:solidFill>
                  <a:srgbClr val="002060"/>
                </a:solidFill>
              </a:rPr>
              <a:t>Enabler:</a:t>
            </a:r>
            <a:r>
              <a:rPr i="0" lang="en-US" sz="1377" u="none" cap="none" strike="noStrike">
                <a:solidFill>
                  <a:srgbClr val="002060"/>
                </a:solidFill>
              </a:rPr>
              <a:t> Comprehensive skills development programs ensuring multiple employees can perform critical roles across different departments and functions.</a:t>
            </a:r>
            <a:endParaRPr i="0" sz="1377" u="none" cap="none" strike="noStrike"/>
          </a:p>
        </p:txBody>
      </p:sp>
      <p:sp>
        <p:nvSpPr>
          <p:cNvPr id="936" name="Google Shape;936;g394c34ae405_0_1526"/>
          <p:cNvSpPr/>
          <p:nvPr/>
        </p:nvSpPr>
        <p:spPr>
          <a:xfrm>
            <a:off x="4057815" y="4382979"/>
            <a:ext cx="3715800" cy="1410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7"/>
              <a:buFont typeface="Inter"/>
              <a:buNone/>
            </a:pPr>
            <a:r>
              <a:rPr b="1" i="0" lang="en-US" sz="1377" u="none" cap="none" strike="noStrike">
                <a:solidFill>
                  <a:srgbClr val="002060"/>
                </a:solidFill>
              </a:rPr>
              <a:t>Benefit:</a:t>
            </a:r>
            <a:r>
              <a:rPr i="0" lang="en-US" sz="1377" u="none" cap="none" strike="noStrike">
                <a:solidFill>
                  <a:srgbClr val="002060"/>
                </a:solidFill>
              </a:rPr>
              <a:t> Reduces dependency on individual specialists. Team members can assume essential responsibilities during absences, maintaining operational capability during workforce disruptions.</a:t>
            </a:r>
            <a:endParaRPr i="0" sz="1377" u="none" cap="none" strike="noStrike"/>
          </a:p>
        </p:txBody>
      </p:sp>
      <p:sp>
        <p:nvSpPr>
          <p:cNvPr id="937" name="Google Shape;937;g394c34ae405_0_1526"/>
          <p:cNvSpPr/>
          <p:nvPr/>
        </p:nvSpPr>
        <p:spPr>
          <a:xfrm>
            <a:off x="7993762" y="2341817"/>
            <a:ext cx="2204100" cy="2754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732"/>
              <a:buFont typeface="Nunito Sans"/>
              <a:buNone/>
            </a:pPr>
            <a:r>
              <a:rPr i="0" lang="en-US" sz="1732" u="none" cap="none" strike="noStrike">
                <a:solidFill>
                  <a:srgbClr val="002060"/>
                </a:solidFill>
              </a:rPr>
              <a:t>Automated Response</a:t>
            </a:r>
            <a:endParaRPr i="0" sz="1732" u="none" cap="none" strike="noStrike"/>
          </a:p>
        </p:txBody>
      </p:sp>
      <p:sp>
        <p:nvSpPr>
          <p:cNvPr id="938" name="Google Shape;938;g394c34ae405_0_1526"/>
          <p:cNvSpPr/>
          <p:nvPr/>
        </p:nvSpPr>
        <p:spPr>
          <a:xfrm>
            <a:off x="7993762" y="2723145"/>
            <a:ext cx="3715800" cy="1128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7"/>
              <a:buFont typeface="Inter"/>
              <a:buNone/>
            </a:pPr>
            <a:r>
              <a:rPr b="1" i="0" lang="en-US" sz="1377" u="none" cap="none" strike="noStrike">
                <a:solidFill>
                  <a:srgbClr val="002060"/>
                </a:solidFill>
              </a:rPr>
              <a:t>Enabler:</a:t>
            </a:r>
            <a:r>
              <a:rPr i="0" lang="en-US" sz="1377" u="none" cap="none" strike="noStrike">
                <a:solidFill>
                  <a:srgbClr val="002060"/>
                </a:solidFill>
              </a:rPr>
              <a:t> Intelligent monitoring systems with automated incident response capabilities that can isolate threats and initiate recovery procedures without human intervention.</a:t>
            </a:r>
            <a:endParaRPr i="0" sz="1377" u="none" cap="none" strike="noStrike"/>
          </a:p>
        </p:txBody>
      </p:sp>
      <p:sp>
        <p:nvSpPr>
          <p:cNvPr id="939" name="Google Shape;939;g394c34ae405_0_1526"/>
          <p:cNvSpPr/>
          <p:nvPr/>
        </p:nvSpPr>
        <p:spPr>
          <a:xfrm>
            <a:off x="7993762" y="4382979"/>
            <a:ext cx="3715800" cy="1410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7"/>
              <a:buFont typeface="Inter"/>
              <a:buNone/>
            </a:pPr>
            <a:r>
              <a:rPr b="1" i="0" lang="en-US" sz="1377" u="none" cap="none" strike="noStrike">
                <a:solidFill>
                  <a:srgbClr val="002060"/>
                </a:solidFill>
              </a:rPr>
              <a:t>Benefit:</a:t>
            </a:r>
            <a:r>
              <a:rPr i="0" lang="en-US" sz="1377" u="none" cap="none" strike="noStrike">
                <a:solidFill>
                  <a:srgbClr val="002060"/>
                </a:solidFill>
              </a:rPr>
              <a:t> Accelerates response time from hours to minutes. Automated containment limits incident scope while human responders develop comprehensive mitigation strategies.</a:t>
            </a:r>
            <a:endParaRPr i="0" sz="1377" u="none" cap="none" strike="noStrike"/>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g394c34ae405_0_154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46" name="Google Shape;946;g394c34ae405_0_154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47" name="Google Shape;947;g394c34ae405_0_1543"/>
          <p:cNvSpPr/>
          <p:nvPr/>
        </p:nvSpPr>
        <p:spPr>
          <a:xfrm>
            <a:off x="313100" y="147451"/>
            <a:ext cx="6797700" cy="495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088"/>
              <a:buFont typeface="Nunito Sans"/>
              <a:buNone/>
            </a:pPr>
            <a:r>
              <a:rPr i="0" lang="en-US" sz="3088" u="none" cap="none" strike="noStrike">
                <a:solidFill>
                  <a:srgbClr val="D1282E"/>
                </a:solidFill>
              </a:rPr>
              <a:t>Balancing Dependencies and Enablers</a:t>
            </a:r>
            <a:endParaRPr i="0" sz="3088" u="none" cap="none" strike="noStrike"/>
          </a:p>
        </p:txBody>
      </p:sp>
      <p:sp>
        <p:nvSpPr>
          <p:cNvPr id="948" name="Google Shape;948;g394c34ae405_0_1543"/>
          <p:cNvSpPr/>
          <p:nvPr/>
        </p:nvSpPr>
        <p:spPr>
          <a:xfrm>
            <a:off x="313100" y="959157"/>
            <a:ext cx="11283900" cy="5067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002060"/>
              </a:buClr>
              <a:buSzPts val="1244"/>
              <a:buFont typeface="Inter"/>
              <a:buNone/>
            </a:pPr>
            <a:r>
              <a:rPr i="0" lang="en-US" sz="1243" u="none" cap="none" strike="noStrike">
                <a:solidFill>
                  <a:srgbClr val="002060"/>
                </a:solidFill>
              </a:rPr>
              <a:t>Effective resilience requires strategic balance between managing dependency risks and building enabling capabilities. Organizations must systematically evaluate where dependencies create unacceptable risk and where enablers provide cost-effective protection.</a:t>
            </a:r>
            <a:endParaRPr i="0" sz="1243" u="none" cap="none" strike="noStrike"/>
          </a:p>
        </p:txBody>
      </p:sp>
      <p:sp>
        <p:nvSpPr>
          <p:cNvPr id="949" name="Google Shape;949;g394c34ae405_0_1543"/>
          <p:cNvSpPr/>
          <p:nvPr/>
        </p:nvSpPr>
        <p:spPr>
          <a:xfrm>
            <a:off x="313100" y="1802424"/>
            <a:ext cx="2961900" cy="2970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B42827"/>
              </a:buClr>
              <a:buSzPts val="1844"/>
              <a:buFont typeface="Nunito Sans"/>
              <a:buNone/>
            </a:pPr>
            <a:r>
              <a:rPr i="0" lang="en-US" sz="1844" u="none" cap="none" strike="noStrike">
                <a:solidFill>
                  <a:srgbClr val="B42827"/>
                </a:solidFill>
              </a:rPr>
              <a:t>Managing Dependency Risk</a:t>
            </a:r>
            <a:endParaRPr i="0" sz="1844" u="none" cap="none" strike="noStrike"/>
          </a:p>
        </p:txBody>
      </p:sp>
      <p:sp>
        <p:nvSpPr>
          <p:cNvPr id="950" name="Google Shape;950;g394c34ae405_0_1543"/>
          <p:cNvSpPr/>
          <p:nvPr/>
        </p:nvSpPr>
        <p:spPr>
          <a:xfrm>
            <a:off x="313100" y="2277477"/>
            <a:ext cx="356400" cy="356400"/>
          </a:xfrm>
          <a:prstGeom prst="roundRect">
            <a:avLst>
              <a:gd fmla="val 18667" name="adj"/>
            </a:avLst>
          </a:prstGeom>
          <a:solidFill>
            <a:srgbClr val="F6D5D5"/>
          </a:solidFill>
          <a:ln cap="flat" cmpd="sng" w="8175">
            <a:solidFill>
              <a:srgbClr val="DCBBBB"/>
            </a:solidFill>
            <a:prstDash val="solid"/>
            <a:round/>
            <a:headEnd len="sm" w="sm" type="none"/>
            <a:tailEnd len="sm" w="sm" type="none"/>
          </a:ln>
        </p:spPr>
        <p:txBody>
          <a:bodyPr anchorCtr="0" anchor="ctr" bIns="78425" lIns="78425" spcFirstLastPara="1" rIns="78425" wrap="square" tIns="78425">
            <a:noAutofit/>
          </a:bodyPr>
          <a:lstStyle/>
          <a:p>
            <a:pPr indent="0" lvl="0" marL="0" rtl="0" algn="l">
              <a:spcBef>
                <a:spcPts val="0"/>
              </a:spcBef>
              <a:spcAft>
                <a:spcPts val="0"/>
              </a:spcAft>
              <a:buNone/>
            </a:pPr>
            <a:r>
              <a:t/>
            </a:r>
            <a:endParaRPr/>
          </a:p>
        </p:txBody>
      </p:sp>
      <p:sp>
        <p:nvSpPr>
          <p:cNvPr id="951" name="Google Shape;951;g394c34ae405_0_1543"/>
          <p:cNvSpPr/>
          <p:nvPr/>
        </p:nvSpPr>
        <p:spPr>
          <a:xfrm>
            <a:off x="827782" y="2331917"/>
            <a:ext cx="2641800" cy="247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544"/>
              <a:buFont typeface="Nunito Sans"/>
              <a:buNone/>
            </a:pPr>
            <a:r>
              <a:rPr i="0" lang="en-US" sz="1544" u="none" cap="none" strike="noStrike">
                <a:solidFill>
                  <a:srgbClr val="002060"/>
                </a:solidFill>
              </a:rPr>
              <a:t>Identify Critical Dependencies</a:t>
            </a:r>
            <a:endParaRPr i="0" sz="1544" u="none" cap="none" strike="noStrike"/>
          </a:p>
        </p:txBody>
      </p:sp>
      <p:sp>
        <p:nvSpPr>
          <p:cNvPr id="952" name="Google Shape;952;g394c34ae405_0_1543"/>
          <p:cNvSpPr/>
          <p:nvPr/>
        </p:nvSpPr>
        <p:spPr>
          <a:xfrm>
            <a:off x="827782" y="2737617"/>
            <a:ext cx="4934100" cy="253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002060"/>
              </a:buClr>
              <a:buSzPts val="1244"/>
              <a:buFont typeface="Inter"/>
              <a:buNone/>
            </a:pPr>
            <a:r>
              <a:rPr i="0" lang="en-US" sz="1243" u="none" cap="none" strike="noStrike">
                <a:solidFill>
                  <a:srgbClr val="002060"/>
                </a:solidFill>
              </a:rPr>
              <a:t>Map all essential relationships and single points of failure.</a:t>
            </a:r>
            <a:endParaRPr i="0" sz="1243" u="none" cap="none" strike="noStrike"/>
          </a:p>
        </p:txBody>
      </p:sp>
      <p:sp>
        <p:nvSpPr>
          <p:cNvPr id="953" name="Google Shape;953;g394c34ae405_0_1543"/>
          <p:cNvSpPr/>
          <p:nvPr/>
        </p:nvSpPr>
        <p:spPr>
          <a:xfrm>
            <a:off x="313100" y="3307762"/>
            <a:ext cx="356400" cy="356400"/>
          </a:xfrm>
          <a:prstGeom prst="roundRect">
            <a:avLst>
              <a:gd fmla="val 18667" name="adj"/>
            </a:avLst>
          </a:prstGeom>
          <a:solidFill>
            <a:srgbClr val="F6D5D5"/>
          </a:solidFill>
          <a:ln cap="flat" cmpd="sng" w="8175">
            <a:solidFill>
              <a:srgbClr val="DCBBBB"/>
            </a:solidFill>
            <a:prstDash val="solid"/>
            <a:round/>
            <a:headEnd len="sm" w="sm" type="none"/>
            <a:tailEnd len="sm" w="sm" type="none"/>
          </a:ln>
        </p:spPr>
        <p:txBody>
          <a:bodyPr anchorCtr="0" anchor="ctr" bIns="78425" lIns="78425" spcFirstLastPara="1" rIns="78425" wrap="square" tIns="78425">
            <a:noAutofit/>
          </a:bodyPr>
          <a:lstStyle/>
          <a:p>
            <a:pPr indent="0" lvl="0" marL="0" rtl="0" algn="l">
              <a:spcBef>
                <a:spcPts val="0"/>
              </a:spcBef>
              <a:spcAft>
                <a:spcPts val="0"/>
              </a:spcAft>
              <a:buNone/>
            </a:pPr>
            <a:r>
              <a:t/>
            </a:r>
            <a:endParaRPr/>
          </a:p>
        </p:txBody>
      </p:sp>
      <p:sp>
        <p:nvSpPr>
          <p:cNvPr id="954" name="Google Shape;954;g394c34ae405_0_1543"/>
          <p:cNvSpPr/>
          <p:nvPr/>
        </p:nvSpPr>
        <p:spPr>
          <a:xfrm>
            <a:off x="827782" y="3362202"/>
            <a:ext cx="1980000" cy="247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544"/>
              <a:buFont typeface="Nunito Sans"/>
              <a:buNone/>
            </a:pPr>
            <a:r>
              <a:rPr i="0" lang="en-US" sz="1544" u="none" cap="none" strike="noStrike">
                <a:solidFill>
                  <a:srgbClr val="002060"/>
                </a:solidFill>
              </a:rPr>
              <a:t>Assess Impact Levels</a:t>
            </a:r>
            <a:endParaRPr i="0" sz="1544" u="none" cap="none" strike="noStrike"/>
          </a:p>
        </p:txBody>
      </p:sp>
      <p:sp>
        <p:nvSpPr>
          <p:cNvPr id="955" name="Google Shape;955;g394c34ae405_0_1543"/>
          <p:cNvSpPr/>
          <p:nvPr/>
        </p:nvSpPr>
        <p:spPr>
          <a:xfrm>
            <a:off x="827782" y="3767903"/>
            <a:ext cx="4934100" cy="253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002060"/>
              </a:buClr>
              <a:buSzPts val="1244"/>
              <a:buFont typeface="Inter"/>
              <a:buNone/>
            </a:pPr>
            <a:r>
              <a:rPr i="0" lang="en-US" sz="1243" u="none" cap="none" strike="noStrike">
                <a:solidFill>
                  <a:srgbClr val="002060"/>
                </a:solidFill>
              </a:rPr>
              <a:t>Quantify business disruption from dependency failures.</a:t>
            </a:r>
            <a:endParaRPr i="0" sz="1243" u="none" cap="none" strike="noStrike"/>
          </a:p>
        </p:txBody>
      </p:sp>
      <p:sp>
        <p:nvSpPr>
          <p:cNvPr id="956" name="Google Shape;956;g394c34ae405_0_1543"/>
          <p:cNvSpPr/>
          <p:nvPr/>
        </p:nvSpPr>
        <p:spPr>
          <a:xfrm>
            <a:off x="313100" y="4338047"/>
            <a:ext cx="356400" cy="356400"/>
          </a:xfrm>
          <a:prstGeom prst="roundRect">
            <a:avLst>
              <a:gd fmla="val 18667" name="adj"/>
            </a:avLst>
          </a:prstGeom>
          <a:solidFill>
            <a:srgbClr val="F6D5D5"/>
          </a:solidFill>
          <a:ln cap="flat" cmpd="sng" w="8175">
            <a:solidFill>
              <a:srgbClr val="DCBBBB"/>
            </a:solidFill>
            <a:prstDash val="solid"/>
            <a:round/>
            <a:headEnd len="sm" w="sm" type="none"/>
            <a:tailEnd len="sm" w="sm" type="none"/>
          </a:ln>
        </p:spPr>
        <p:txBody>
          <a:bodyPr anchorCtr="0" anchor="ctr" bIns="78425" lIns="78425" spcFirstLastPara="1" rIns="78425" wrap="square" tIns="78425">
            <a:noAutofit/>
          </a:bodyPr>
          <a:lstStyle/>
          <a:p>
            <a:pPr indent="0" lvl="0" marL="0" rtl="0" algn="l">
              <a:spcBef>
                <a:spcPts val="0"/>
              </a:spcBef>
              <a:spcAft>
                <a:spcPts val="0"/>
              </a:spcAft>
              <a:buNone/>
            </a:pPr>
            <a:r>
              <a:t/>
            </a:r>
            <a:endParaRPr/>
          </a:p>
        </p:txBody>
      </p:sp>
      <p:sp>
        <p:nvSpPr>
          <p:cNvPr id="957" name="Google Shape;957;g394c34ae405_0_1543"/>
          <p:cNvSpPr/>
          <p:nvPr/>
        </p:nvSpPr>
        <p:spPr>
          <a:xfrm>
            <a:off x="827782" y="4392488"/>
            <a:ext cx="2114100" cy="247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544"/>
              <a:buFont typeface="Nunito Sans"/>
              <a:buNone/>
            </a:pPr>
            <a:r>
              <a:rPr i="0" lang="en-US" sz="1544" u="none" cap="none" strike="noStrike">
                <a:solidFill>
                  <a:srgbClr val="002060"/>
                </a:solidFill>
              </a:rPr>
              <a:t>Reduce Where Possible</a:t>
            </a:r>
            <a:endParaRPr i="0" sz="1544" u="none" cap="none" strike="noStrike"/>
          </a:p>
        </p:txBody>
      </p:sp>
      <p:sp>
        <p:nvSpPr>
          <p:cNvPr id="958" name="Google Shape;958;g394c34ae405_0_1543"/>
          <p:cNvSpPr/>
          <p:nvPr/>
        </p:nvSpPr>
        <p:spPr>
          <a:xfrm>
            <a:off x="827782" y="4798188"/>
            <a:ext cx="4934100" cy="253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002060"/>
              </a:buClr>
              <a:buSzPts val="1244"/>
              <a:buFont typeface="Inter"/>
              <a:buNone/>
            </a:pPr>
            <a:r>
              <a:rPr i="0" lang="en-US" sz="1243" u="none" cap="none" strike="noStrike">
                <a:solidFill>
                  <a:srgbClr val="002060"/>
                </a:solidFill>
              </a:rPr>
              <a:t>Eliminate unnecessary dependencies through redesign.</a:t>
            </a:r>
            <a:endParaRPr i="0" sz="1243" u="none" cap="none" strike="noStrike"/>
          </a:p>
        </p:txBody>
      </p:sp>
      <p:sp>
        <p:nvSpPr>
          <p:cNvPr id="959" name="Google Shape;959;g394c34ae405_0_1543"/>
          <p:cNvSpPr/>
          <p:nvPr/>
        </p:nvSpPr>
        <p:spPr>
          <a:xfrm>
            <a:off x="6154782" y="1802424"/>
            <a:ext cx="3188700" cy="2970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D1282E"/>
              </a:buClr>
              <a:buSzPts val="1844"/>
              <a:buFont typeface="Nunito Sans"/>
              <a:buNone/>
            </a:pPr>
            <a:r>
              <a:rPr i="0" lang="en-US" sz="1844" u="none" cap="none" strike="noStrike">
                <a:solidFill>
                  <a:srgbClr val="D1282E"/>
                </a:solidFill>
              </a:rPr>
              <a:t>Building Enabling Capabilities</a:t>
            </a:r>
            <a:endParaRPr i="0" sz="1844" u="none" cap="none" strike="noStrike"/>
          </a:p>
        </p:txBody>
      </p:sp>
      <p:sp>
        <p:nvSpPr>
          <p:cNvPr id="960" name="Google Shape;960;g394c34ae405_0_1543"/>
          <p:cNvSpPr/>
          <p:nvPr/>
        </p:nvSpPr>
        <p:spPr>
          <a:xfrm>
            <a:off x="6154782" y="2277477"/>
            <a:ext cx="356400" cy="356400"/>
          </a:xfrm>
          <a:prstGeom prst="roundRect">
            <a:avLst>
              <a:gd fmla="val 18667" name="adj"/>
            </a:avLst>
          </a:prstGeom>
          <a:solidFill>
            <a:srgbClr val="F6D5D5"/>
          </a:solidFill>
          <a:ln cap="flat" cmpd="sng" w="8175">
            <a:solidFill>
              <a:srgbClr val="DCBBBB"/>
            </a:solidFill>
            <a:prstDash val="solid"/>
            <a:round/>
            <a:headEnd len="sm" w="sm" type="none"/>
            <a:tailEnd len="sm" w="sm" type="none"/>
          </a:ln>
        </p:spPr>
        <p:txBody>
          <a:bodyPr anchorCtr="0" anchor="ctr" bIns="78425" lIns="78425" spcFirstLastPara="1" rIns="78425" wrap="square" tIns="78425">
            <a:noAutofit/>
          </a:bodyPr>
          <a:lstStyle/>
          <a:p>
            <a:pPr indent="0" lvl="0" marL="0" rtl="0" algn="l">
              <a:spcBef>
                <a:spcPts val="0"/>
              </a:spcBef>
              <a:spcAft>
                <a:spcPts val="0"/>
              </a:spcAft>
              <a:buNone/>
            </a:pPr>
            <a:r>
              <a:t/>
            </a:r>
            <a:endParaRPr/>
          </a:p>
        </p:txBody>
      </p:sp>
      <p:sp>
        <p:nvSpPr>
          <p:cNvPr id="961" name="Google Shape;961;g394c34ae405_0_1543"/>
          <p:cNvSpPr/>
          <p:nvPr/>
        </p:nvSpPr>
        <p:spPr>
          <a:xfrm>
            <a:off x="6669465" y="2331917"/>
            <a:ext cx="1980000" cy="247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544"/>
              <a:buFont typeface="Nunito Sans"/>
              <a:buNone/>
            </a:pPr>
            <a:r>
              <a:rPr i="0" lang="en-US" sz="1544" u="none" cap="none" strike="noStrike">
                <a:solidFill>
                  <a:srgbClr val="002060"/>
                </a:solidFill>
              </a:rPr>
              <a:t>Create Redundancy</a:t>
            </a:r>
            <a:endParaRPr i="0" sz="1544" u="none" cap="none" strike="noStrike"/>
          </a:p>
        </p:txBody>
      </p:sp>
      <p:sp>
        <p:nvSpPr>
          <p:cNvPr id="962" name="Google Shape;962;g394c34ae405_0_1543"/>
          <p:cNvSpPr/>
          <p:nvPr/>
        </p:nvSpPr>
        <p:spPr>
          <a:xfrm>
            <a:off x="6669465" y="2737617"/>
            <a:ext cx="4934100" cy="253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002060"/>
              </a:buClr>
              <a:buSzPts val="1244"/>
              <a:buFont typeface="Inter"/>
              <a:buNone/>
            </a:pPr>
            <a:r>
              <a:rPr i="0" lang="en-US" sz="1243" u="none" cap="none" strike="noStrike">
                <a:solidFill>
                  <a:srgbClr val="002060"/>
                </a:solidFill>
              </a:rPr>
              <a:t>Develop alternate pathways for critical functions.</a:t>
            </a:r>
            <a:endParaRPr i="0" sz="1243" u="none" cap="none" strike="noStrike"/>
          </a:p>
        </p:txBody>
      </p:sp>
      <p:sp>
        <p:nvSpPr>
          <p:cNvPr id="963" name="Google Shape;963;g394c34ae405_0_1543"/>
          <p:cNvSpPr/>
          <p:nvPr/>
        </p:nvSpPr>
        <p:spPr>
          <a:xfrm>
            <a:off x="6154782" y="3307762"/>
            <a:ext cx="356400" cy="356400"/>
          </a:xfrm>
          <a:prstGeom prst="roundRect">
            <a:avLst>
              <a:gd fmla="val 18667" name="adj"/>
            </a:avLst>
          </a:prstGeom>
          <a:solidFill>
            <a:srgbClr val="F6D5D5"/>
          </a:solidFill>
          <a:ln cap="flat" cmpd="sng" w="8175">
            <a:solidFill>
              <a:srgbClr val="DCBBBB"/>
            </a:solidFill>
            <a:prstDash val="solid"/>
            <a:round/>
            <a:headEnd len="sm" w="sm" type="none"/>
            <a:tailEnd len="sm" w="sm" type="none"/>
          </a:ln>
        </p:spPr>
        <p:txBody>
          <a:bodyPr anchorCtr="0" anchor="ctr" bIns="78425" lIns="78425" spcFirstLastPara="1" rIns="78425" wrap="square" tIns="78425">
            <a:noAutofit/>
          </a:bodyPr>
          <a:lstStyle/>
          <a:p>
            <a:pPr indent="0" lvl="0" marL="0" rtl="0" algn="l">
              <a:spcBef>
                <a:spcPts val="0"/>
              </a:spcBef>
              <a:spcAft>
                <a:spcPts val="0"/>
              </a:spcAft>
              <a:buNone/>
            </a:pPr>
            <a:r>
              <a:t/>
            </a:r>
            <a:endParaRPr/>
          </a:p>
        </p:txBody>
      </p:sp>
      <p:sp>
        <p:nvSpPr>
          <p:cNvPr id="964" name="Google Shape;964;g394c34ae405_0_1543"/>
          <p:cNvSpPr/>
          <p:nvPr/>
        </p:nvSpPr>
        <p:spPr>
          <a:xfrm>
            <a:off x="6669465" y="3362202"/>
            <a:ext cx="1980000" cy="247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544"/>
              <a:buFont typeface="Nunito Sans"/>
              <a:buNone/>
            </a:pPr>
            <a:r>
              <a:rPr i="0" lang="en-US" sz="1544" u="none" cap="none" strike="noStrike">
                <a:solidFill>
                  <a:srgbClr val="002060"/>
                </a:solidFill>
              </a:rPr>
              <a:t>Enhance Monitoring</a:t>
            </a:r>
            <a:endParaRPr i="0" sz="1544" u="none" cap="none" strike="noStrike"/>
          </a:p>
        </p:txBody>
      </p:sp>
      <p:sp>
        <p:nvSpPr>
          <p:cNvPr id="965" name="Google Shape;965;g394c34ae405_0_1543"/>
          <p:cNvSpPr/>
          <p:nvPr/>
        </p:nvSpPr>
        <p:spPr>
          <a:xfrm>
            <a:off x="6669465" y="3767903"/>
            <a:ext cx="4934100" cy="253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002060"/>
              </a:buClr>
              <a:buSzPts val="1244"/>
              <a:buFont typeface="Inter"/>
              <a:buNone/>
            </a:pPr>
            <a:r>
              <a:rPr i="0" lang="en-US" sz="1243" u="none" cap="none" strike="noStrike">
                <a:solidFill>
                  <a:srgbClr val="002060"/>
                </a:solidFill>
              </a:rPr>
              <a:t>Implement early warning and detection systems.</a:t>
            </a:r>
            <a:endParaRPr i="0" sz="1243" u="none" cap="none" strike="noStrike"/>
          </a:p>
        </p:txBody>
      </p:sp>
      <p:sp>
        <p:nvSpPr>
          <p:cNvPr id="966" name="Google Shape;966;g394c34ae405_0_1543"/>
          <p:cNvSpPr/>
          <p:nvPr/>
        </p:nvSpPr>
        <p:spPr>
          <a:xfrm>
            <a:off x="6154782" y="4338047"/>
            <a:ext cx="356400" cy="356400"/>
          </a:xfrm>
          <a:prstGeom prst="roundRect">
            <a:avLst>
              <a:gd fmla="val 18667" name="adj"/>
            </a:avLst>
          </a:prstGeom>
          <a:solidFill>
            <a:srgbClr val="F6D5D5"/>
          </a:solidFill>
          <a:ln cap="flat" cmpd="sng" w="8175">
            <a:solidFill>
              <a:srgbClr val="DCBBBB"/>
            </a:solidFill>
            <a:prstDash val="solid"/>
            <a:round/>
            <a:headEnd len="sm" w="sm" type="none"/>
            <a:tailEnd len="sm" w="sm" type="none"/>
          </a:ln>
        </p:spPr>
        <p:txBody>
          <a:bodyPr anchorCtr="0" anchor="ctr" bIns="78425" lIns="78425" spcFirstLastPara="1" rIns="78425" wrap="square" tIns="78425">
            <a:noAutofit/>
          </a:bodyPr>
          <a:lstStyle/>
          <a:p>
            <a:pPr indent="0" lvl="0" marL="0" rtl="0" algn="l">
              <a:spcBef>
                <a:spcPts val="0"/>
              </a:spcBef>
              <a:spcAft>
                <a:spcPts val="0"/>
              </a:spcAft>
              <a:buNone/>
            </a:pPr>
            <a:r>
              <a:t/>
            </a:r>
            <a:endParaRPr/>
          </a:p>
        </p:txBody>
      </p:sp>
      <p:sp>
        <p:nvSpPr>
          <p:cNvPr id="967" name="Google Shape;967;g394c34ae405_0_1543"/>
          <p:cNvSpPr/>
          <p:nvPr/>
        </p:nvSpPr>
        <p:spPr>
          <a:xfrm>
            <a:off x="6669465" y="4392488"/>
            <a:ext cx="1980000" cy="247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544"/>
              <a:buFont typeface="Nunito Sans"/>
              <a:buNone/>
            </a:pPr>
            <a:r>
              <a:rPr i="0" lang="en-US" sz="1544" u="none" cap="none" strike="noStrike">
                <a:solidFill>
                  <a:srgbClr val="002060"/>
                </a:solidFill>
              </a:rPr>
              <a:t>Strengthen Response</a:t>
            </a:r>
            <a:endParaRPr i="0" sz="1544" u="none" cap="none" strike="noStrike"/>
          </a:p>
        </p:txBody>
      </p:sp>
      <p:sp>
        <p:nvSpPr>
          <p:cNvPr id="968" name="Google Shape;968;g394c34ae405_0_1543"/>
          <p:cNvSpPr/>
          <p:nvPr/>
        </p:nvSpPr>
        <p:spPr>
          <a:xfrm>
            <a:off x="6669465" y="4798188"/>
            <a:ext cx="4934100" cy="253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002060"/>
              </a:buClr>
              <a:buSzPts val="1244"/>
              <a:buFont typeface="Inter"/>
              <a:buNone/>
            </a:pPr>
            <a:r>
              <a:rPr i="0" lang="en-US" sz="1243" u="none" cap="none" strike="noStrike">
                <a:solidFill>
                  <a:srgbClr val="002060"/>
                </a:solidFill>
              </a:rPr>
              <a:t>Build rapid response and recovery capabilities.</a:t>
            </a:r>
            <a:endParaRPr i="0" sz="1243" u="none" cap="none" strike="noStrike"/>
          </a:p>
        </p:txBody>
      </p:sp>
      <p:sp>
        <p:nvSpPr>
          <p:cNvPr id="969" name="Google Shape;969;g394c34ae405_0_1543"/>
          <p:cNvSpPr/>
          <p:nvPr/>
        </p:nvSpPr>
        <p:spPr>
          <a:xfrm>
            <a:off x="313100" y="5407861"/>
            <a:ext cx="11283900" cy="926100"/>
          </a:xfrm>
          <a:prstGeom prst="roundRect">
            <a:avLst>
              <a:gd fmla="val 7181" name="adj"/>
            </a:avLst>
          </a:prstGeom>
          <a:solidFill>
            <a:srgbClr val="F1C0C0"/>
          </a:solidFill>
          <a:ln>
            <a:noFill/>
          </a:ln>
        </p:spPr>
        <p:txBody>
          <a:bodyPr anchorCtr="0" anchor="ctr" bIns="78425" lIns="78425" spcFirstLastPara="1" rIns="78425" wrap="square" tIns="78425">
            <a:noAutofit/>
          </a:bodyPr>
          <a:lstStyle/>
          <a:p>
            <a:pPr indent="0" lvl="0" marL="0" rtl="0" algn="l">
              <a:spcBef>
                <a:spcPts val="0"/>
              </a:spcBef>
              <a:spcAft>
                <a:spcPts val="0"/>
              </a:spcAft>
              <a:buNone/>
            </a:pPr>
            <a:r>
              <a:t/>
            </a:r>
            <a:endParaRPr/>
          </a:p>
        </p:txBody>
      </p:sp>
      <p:pic>
        <p:nvPicPr>
          <p:cNvPr descr="preencoded.png" id="970" name="Google Shape;970;g394c34ae405_0_1543"/>
          <p:cNvPicPr preferRelativeResize="0"/>
          <p:nvPr/>
        </p:nvPicPr>
        <p:blipFill rotWithShape="1">
          <a:blip r:embed="rId3">
            <a:alphaModFix/>
          </a:blip>
          <a:srcRect b="0" l="0" r="0" t="0"/>
          <a:stretch/>
        </p:blipFill>
        <p:spPr>
          <a:xfrm>
            <a:off x="471416" y="5643599"/>
            <a:ext cx="197947" cy="158317"/>
          </a:xfrm>
          <a:prstGeom prst="rect">
            <a:avLst/>
          </a:prstGeom>
          <a:noFill/>
          <a:ln>
            <a:noFill/>
          </a:ln>
        </p:spPr>
      </p:pic>
      <p:sp>
        <p:nvSpPr>
          <p:cNvPr id="971" name="Google Shape;971;g394c34ae405_0_1543"/>
          <p:cNvSpPr/>
          <p:nvPr/>
        </p:nvSpPr>
        <p:spPr>
          <a:xfrm>
            <a:off x="827679" y="5605706"/>
            <a:ext cx="10611300" cy="5067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000000"/>
              </a:buClr>
              <a:buSzPts val="1244"/>
              <a:buFont typeface="Inter"/>
              <a:buNone/>
            </a:pPr>
            <a:r>
              <a:rPr b="1" i="0" lang="en-US" sz="1243" u="none" cap="none" strike="noStrike">
                <a:solidFill>
                  <a:srgbClr val="000000"/>
                </a:solidFill>
              </a:rPr>
              <a:t>Key Principle:</a:t>
            </a:r>
            <a:r>
              <a:rPr i="0" lang="en-US" sz="1243" u="none" cap="none" strike="noStrike">
                <a:solidFill>
                  <a:srgbClr val="000000"/>
                </a:solidFill>
              </a:rPr>
              <a:t> The goal is not to eliminate all dependencies—some are essential for efficient operations. Instead, focus on ensuring that critical dependencies have corresponding enablers that provide alternate pathways or enhanced resilience.</a:t>
            </a:r>
            <a:endParaRPr i="0" sz="1243" u="none" cap="none" strike="noStrike"/>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g394c34ae405_0_157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78" name="Google Shape;978;g394c34ae405_0_157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79" name="Google Shape;979;g394c34ae405_0_1574"/>
          <p:cNvSpPr/>
          <p:nvPr/>
        </p:nvSpPr>
        <p:spPr>
          <a:xfrm>
            <a:off x="5244475" y="355450"/>
            <a:ext cx="6220500" cy="5220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282"/>
              <a:buFont typeface="Nunito Sans"/>
              <a:buNone/>
            </a:pPr>
            <a:r>
              <a:rPr i="0" lang="en-US" sz="3282" u="none" cap="none" strike="noStrike">
                <a:solidFill>
                  <a:srgbClr val="D1282E"/>
                </a:solidFill>
              </a:rPr>
              <a:t>Summary and Key Takeaways</a:t>
            </a:r>
            <a:endParaRPr i="0" sz="3282" u="none" cap="none" strike="noStrike"/>
          </a:p>
        </p:txBody>
      </p:sp>
      <p:sp>
        <p:nvSpPr>
          <p:cNvPr id="980" name="Google Shape;980;g394c34ae405_0_1574"/>
          <p:cNvSpPr/>
          <p:nvPr/>
        </p:nvSpPr>
        <p:spPr>
          <a:xfrm>
            <a:off x="5244473" y="1127785"/>
            <a:ext cx="6359100" cy="534600"/>
          </a:xfrm>
          <a:prstGeom prst="rect">
            <a:avLst/>
          </a:prstGeom>
          <a:noFill/>
          <a:ln>
            <a:noFill/>
          </a:ln>
        </p:spPr>
        <p:txBody>
          <a:bodyPr anchorCtr="0" anchor="t" bIns="0" lIns="0" spcFirstLastPara="1" rIns="0" wrap="square" tIns="0">
            <a:noAutofit/>
          </a:bodyPr>
          <a:lstStyle/>
          <a:p>
            <a:pPr indent="-288573" lvl="0" marL="288573" marR="0" rtl="0" algn="l">
              <a:lnSpc>
                <a:spcPct val="161290"/>
              </a:lnSpc>
              <a:spcBef>
                <a:spcPts val="0"/>
              </a:spcBef>
              <a:spcAft>
                <a:spcPts val="0"/>
              </a:spcAft>
              <a:buClr>
                <a:srgbClr val="002060"/>
              </a:buClr>
              <a:buSzPts val="1304"/>
              <a:buChar char="•"/>
            </a:pPr>
            <a:r>
              <a:rPr i="0" lang="en-US" sz="1304" u="none" cap="none" strike="noStrike">
                <a:solidFill>
                  <a:srgbClr val="002060"/>
                </a:solidFill>
              </a:rPr>
              <a:t>Dependencies expose risk through single points of failure that can cascade into broader operational disruption</a:t>
            </a:r>
            <a:endParaRPr i="0" sz="1304" u="none" cap="none" strike="noStrike"/>
          </a:p>
        </p:txBody>
      </p:sp>
      <p:sp>
        <p:nvSpPr>
          <p:cNvPr id="981" name="Google Shape;981;g394c34ae405_0_1574"/>
          <p:cNvSpPr/>
          <p:nvPr/>
        </p:nvSpPr>
        <p:spPr>
          <a:xfrm>
            <a:off x="5244473" y="1720662"/>
            <a:ext cx="6359100" cy="534600"/>
          </a:xfrm>
          <a:prstGeom prst="rect">
            <a:avLst/>
          </a:prstGeom>
          <a:noFill/>
          <a:ln>
            <a:noFill/>
          </a:ln>
        </p:spPr>
        <p:txBody>
          <a:bodyPr anchorCtr="0" anchor="t" bIns="0" lIns="0" spcFirstLastPara="1" rIns="0" wrap="square" tIns="0">
            <a:noAutofit/>
          </a:bodyPr>
          <a:lstStyle/>
          <a:p>
            <a:pPr indent="-288573" lvl="0" marL="288573" marR="0" rtl="0" algn="l">
              <a:lnSpc>
                <a:spcPct val="161290"/>
              </a:lnSpc>
              <a:spcBef>
                <a:spcPts val="0"/>
              </a:spcBef>
              <a:spcAft>
                <a:spcPts val="0"/>
              </a:spcAft>
              <a:buClr>
                <a:srgbClr val="002060"/>
              </a:buClr>
              <a:buSzPts val="1304"/>
              <a:buChar char="•"/>
            </a:pPr>
            <a:r>
              <a:rPr i="0" lang="en-US" sz="1304" u="none" cap="none" strike="noStrike">
                <a:solidFill>
                  <a:srgbClr val="002060"/>
                </a:solidFill>
              </a:rPr>
              <a:t>Enablers create flexibility and redundancy that strengthen organizational resilience and recovery capabilities</a:t>
            </a:r>
            <a:endParaRPr i="0" sz="1304" u="none" cap="none" strike="noStrike"/>
          </a:p>
        </p:txBody>
      </p:sp>
      <p:sp>
        <p:nvSpPr>
          <p:cNvPr id="982" name="Google Shape;982;g394c34ae405_0_1574"/>
          <p:cNvSpPr/>
          <p:nvPr/>
        </p:nvSpPr>
        <p:spPr>
          <a:xfrm>
            <a:off x="5244473" y="2313540"/>
            <a:ext cx="6359100" cy="534600"/>
          </a:xfrm>
          <a:prstGeom prst="rect">
            <a:avLst/>
          </a:prstGeom>
          <a:noFill/>
          <a:ln>
            <a:noFill/>
          </a:ln>
        </p:spPr>
        <p:txBody>
          <a:bodyPr anchorCtr="0" anchor="t" bIns="0" lIns="0" spcFirstLastPara="1" rIns="0" wrap="square" tIns="0">
            <a:noAutofit/>
          </a:bodyPr>
          <a:lstStyle/>
          <a:p>
            <a:pPr indent="-288573" lvl="0" marL="288573" marR="0" rtl="0" algn="l">
              <a:lnSpc>
                <a:spcPct val="161290"/>
              </a:lnSpc>
              <a:spcBef>
                <a:spcPts val="0"/>
              </a:spcBef>
              <a:spcAft>
                <a:spcPts val="0"/>
              </a:spcAft>
              <a:buClr>
                <a:srgbClr val="002060"/>
              </a:buClr>
              <a:buSzPts val="1304"/>
              <a:buChar char="•"/>
            </a:pPr>
            <a:r>
              <a:rPr i="0" lang="en-US" sz="1304" u="none" cap="none" strike="noStrike">
                <a:solidFill>
                  <a:srgbClr val="002060"/>
                </a:solidFill>
              </a:rPr>
              <a:t>Both dependencies and enablers must be reviewed and mapped regularly as part of comprehensive business impact analysis</a:t>
            </a:r>
            <a:endParaRPr i="0" sz="1304" u="none" cap="none" strike="noStrike"/>
          </a:p>
        </p:txBody>
      </p:sp>
      <p:sp>
        <p:nvSpPr>
          <p:cNvPr id="983" name="Google Shape;983;g394c34ae405_0_1574"/>
          <p:cNvSpPr/>
          <p:nvPr/>
        </p:nvSpPr>
        <p:spPr>
          <a:xfrm>
            <a:off x="5244473" y="2906416"/>
            <a:ext cx="6359100" cy="534600"/>
          </a:xfrm>
          <a:prstGeom prst="rect">
            <a:avLst/>
          </a:prstGeom>
          <a:noFill/>
          <a:ln>
            <a:noFill/>
          </a:ln>
        </p:spPr>
        <p:txBody>
          <a:bodyPr anchorCtr="0" anchor="t" bIns="0" lIns="0" spcFirstLastPara="1" rIns="0" wrap="square" tIns="0">
            <a:noAutofit/>
          </a:bodyPr>
          <a:lstStyle/>
          <a:p>
            <a:pPr indent="-288573" lvl="0" marL="288573" marR="0" rtl="0" algn="l">
              <a:lnSpc>
                <a:spcPct val="161290"/>
              </a:lnSpc>
              <a:spcBef>
                <a:spcPts val="0"/>
              </a:spcBef>
              <a:spcAft>
                <a:spcPts val="0"/>
              </a:spcAft>
              <a:buClr>
                <a:srgbClr val="002060"/>
              </a:buClr>
              <a:buSzPts val="1304"/>
              <a:buChar char="•"/>
            </a:pPr>
            <a:r>
              <a:rPr i="0" lang="en-US" sz="1304" u="none" cap="none" strike="noStrike">
                <a:solidFill>
                  <a:srgbClr val="002060"/>
                </a:solidFill>
              </a:rPr>
              <a:t>Effective resilience balances dependency risk management with strategic enabler investments</a:t>
            </a:r>
            <a:endParaRPr i="0" sz="1304" u="none" cap="none" strike="noStrike"/>
          </a:p>
        </p:txBody>
      </p:sp>
      <p:sp>
        <p:nvSpPr>
          <p:cNvPr id="984" name="Google Shape;984;g394c34ae405_0_1574"/>
          <p:cNvSpPr/>
          <p:nvPr/>
        </p:nvSpPr>
        <p:spPr>
          <a:xfrm>
            <a:off x="5244473" y="3499294"/>
            <a:ext cx="6359100" cy="534600"/>
          </a:xfrm>
          <a:prstGeom prst="rect">
            <a:avLst/>
          </a:prstGeom>
          <a:noFill/>
          <a:ln>
            <a:noFill/>
          </a:ln>
        </p:spPr>
        <p:txBody>
          <a:bodyPr anchorCtr="0" anchor="t" bIns="0" lIns="0" spcFirstLastPara="1" rIns="0" wrap="square" tIns="0">
            <a:noAutofit/>
          </a:bodyPr>
          <a:lstStyle/>
          <a:p>
            <a:pPr indent="-288573" lvl="0" marL="288573" marR="0" rtl="0" algn="l">
              <a:lnSpc>
                <a:spcPct val="161290"/>
              </a:lnSpc>
              <a:spcBef>
                <a:spcPts val="0"/>
              </a:spcBef>
              <a:spcAft>
                <a:spcPts val="0"/>
              </a:spcAft>
              <a:buClr>
                <a:srgbClr val="002060"/>
              </a:buClr>
              <a:buSzPts val="1304"/>
              <a:buChar char="•"/>
            </a:pPr>
            <a:r>
              <a:rPr i="0" lang="en-US" sz="1304" u="none" cap="none" strike="noStrike">
                <a:solidFill>
                  <a:srgbClr val="002060"/>
                </a:solidFill>
              </a:rPr>
              <a:t>Collaboration and communication systems serve as critical enablers that connect and coordinate all other capabilities</a:t>
            </a:r>
            <a:endParaRPr i="0" sz="1304" u="none" cap="none" strike="noStrike"/>
          </a:p>
        </p:txBody>
      </p:sp>
      <p:sp>
        <p:nvSpPr>
          <p:cNvPr id="985" name="Google Shape;985;g394c34ae405_0_1574"/>
          <p:cNvSpPr/>
          <p:nvPr/>
        </p:nvSpPr>
        <p:spPr>
          <a:xfrm>
            <a:off x="5244473" y="4221629"/>
            <a:ext cx="6359100" cy="801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04"/>
              <a:buFont typeface="Inter"/>
              <a:buNone/>
            </a:pPr>
            <a:r>
              <a:rPr b="1" i="0" lang="en-US" sz="1304" u="none" cap="none" strike="noStrike">
                <a:solidFill>
                  <a:srgbClr val="002060"/>
                </a:solidFill>
              </a:rPr>
              <a:t>Understanding dependencies helps us identify weak links in our operational chain; building enablers ensures we can withstand disruption and recover quickly when incidents occur.</a:t>
            </a:r>
            <a:endParaRPr i="0" sz="1304" u="none" cap="none" strike="noStrike"/>
          </a:p>
        </p:txBody>
      </p:sp>
      <p:sp>
        <p:nvSpPr>
          <p:cNvPr id="986" name="Google Shape;986;g394c34ae405_0_1574"/>
          <p:cNvSpPr/>
          <p:nvPr/>
        </p:nvSpPr>
        <p:spPr>
          <a:xfrm>
            <a:off x="5244473" y="5211193"/>
            <a:ext cx="6359100" cy="1068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04"/>
              <a:buFont typeface="Inter"/>
              <a:buNone/>
            </a:pPr>
            <a:r>
              <a:rPr i="0" lang="en-US" sz="1304" u="none" cap="none" strike="noStrike">
                <a:solidFill>
                  <a:srgbClr val="002060"/>
                </a:solidFill>
              </a:rPr>
              <a:t>As you continue your DRI certification preparation, remember that dependency and enabler analysis forms the foundation for effective business impact analysis, strategy development, and recovery planning across all domains of the Professional Practices framework.</a:t>
            </a:r>
            <a:endParaRPr i="0" sz="1304" u="none" cap="none" strike="noStrike"/>
          </a:p>
        </p:txBody>
      </p:sp>
      <p:pic>
        <p:nvPicPr>
          <p:cNvPr descr="Summary - Free of Charge Creative Commons Chalkboard image" id="987" name="Google Shape;987;g394c34ae405_0_1574"/>
          <p:cNvPicPr preferRelativeResize="0"/>
          <p:nvPr/>
        </p:nvPicPr>
        <p:blipFill>
          <a:blip r:embed="rId3">
            <a:alphaModFix/>
          </a:blip>
          <a:stretch>
            <a:fillRect/>
          </a:stretch>
        </p:blipFill>
        <p:spPr>
          <a:xfrm>
            <a:off x="99475" y="1662375"/>
            <a:ext cx="4939674" cy="324783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g394c34ae405_0_104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994" name="Google Shape;994;g394c34ae405_0_1040"/>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7200">
                <a:solidFill>
                  <a:schemeClr val="dk2"/>
                </a:solidFill>
              </a:rPr>
              <a:t>BREAK TIME</a:t>
            </a:r>
            <a:endParaRPr b="0" i="0" sz="7200" u="none" cap="none" strike="noStrike">
              <a:solidFill>
                <a:schemeClr val="dk2"/>
              </a:solidFill>
              <a:latin typeface="Arial"/>
              <a:ea typeface="Arial"/>
              <a:cs typeface="Arial"/>
              <a:sym typeface="Arial"/>
            </a:endParaRPr>
          </a:p>
        </p:txBody>
      </p:sp>
      <p:sp>
        <p:nvSpPr>
          <p:cNvPr id="995" name="Google Shape;995;g394c34ae405_0_1040"/>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None/>
            </a:pPr>
            <a:r>
              <a:rPr b="0" lang="en-US" sz="2400"/>
              <a:t>Be back in 15 mins. </a:t>
            </a:r>
            <a:endParaRPr b="0"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g394c34ae405_0_174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002" name="Google Shape;1002;g394c34ae405_0_1740"/>
          <p:cNvSpPr txBox="1"/>
          <p:nvPr/>
        </p:nvSpPr>
        <p:spPr>
          <a:xfrm>
            <a:off x="58718" y="467832"/>
            <a:ext cx="8715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3600">
                <a:solidFill>
                  <a:schemeClr val="dk2"/>
                </a:solidFill>
              </a:rPr>
              <a:t>Operational Resilience Lifecycle</a:t>
            </a:r>
            <a:endParaRPr b="0" i="0" sz="400" u="none" cap="none" strike="noStrike">
              <a:solidFill>
                <a:schemeClr val="dk2"/>
              </a:solidFill>
              <a:latin typeface="Arial"/>
              <a:ea typeface="Arial"/>
              <a:cs typeface="Arial"/>
              <a:sym typeface="Arial"/>
            </a:endParaRPr>
          </a:p>
        </p:txBody>
      </p:sp>
      <p:sp>
        <p:nvSpPr>
          <p:cNvPr id="1003" name="Google Shape;1003;g394c34ae405_0_1740"/>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004" name="Google Shape;1004;g394c34ae405_0_1740"/>
          <p:cNvSpPr txBox="1"/>
          <p:nvPr>
            <p:ph idx="1" type="body"/>
          </p:nvPr>
        </p:nvSpPr>
        <p:spPr>
          <a:xfrm>
            <a:off x="255875" y="1389975"/>
            <a:ext cx="4947900" cy="5052300"/>
          </a:xfrm>
          <a:prstGeom prst="rect">
            <a:avLst/>
          </a:prstGeom>
          <a:noFill/>
          <a:ln>
            <a:noFill/>
          </a:ln>
        </p:spPr>
        <p:txBody>
          <a:bodyPr anchorCtr="0" anchor="t" bIns="45700" lIns="91425" spcFirstLastPara="1" rIns="91425" wrap="square" tIns="45700">
            <a:normAutofit fontScale="70000" lnSpcReduction="10000"/>
          </a:bodyPr>
          <a:lstStyle/>
          <a:p>
            <a:pPr indent="0" lvl="0" marL="0" rtl="0" algn="l">
              <a:lnSpc>
                <a:spcPct val="115000"/>
              </a:lnSpc>
              <a:spcBef>
                <a:spcPts val="1200"/>
              </a:spcBef>
              <a:spcAft>
                <a:spcPts val="0"/>
              </a:spcAft>
              <a:buNone/>
            </a:pPr>
            <a:r>
              <a:rPr b="0" lang="en-US" sz="2400"/>
              <a:t>the operational resilience lifecycle is a continuous, systematic process that strengthens an organization's ability to withstand, adapt to, and recover from disruptions. This comprehensive approach ensures that critical business functions remain operational during adverse events while continuously improving organizational capabilities through structured phases of planning, implementation, testing, and refinement.</a:t>
            </a:r>
            <a:endParaRPr b="0" sz="2400"/>
          </a:p>
          <a:p>
            <a:pPr indent="-335280" lvl="0" marL="457200" rtl="0" algn="l">
              <a:lnSpc>
                <a:spcPct val="115000"/>
              </a:lnSpc>
              <a:spcBef>
                <a:spcPts val="1200"/>
              </a:spcBef>
              <a:spcAft>
                <a:spcPts val="0"/>
              </a:spcAft>
              <a:buSzPct val="100000"/>
              <a:buChar char="●"/>
            </a:pPr>
            <a:r>
              <a:rPr b="0" lang="en-US" sz="2400"/>
              <a:t>Understand each of the seven key phases of the resilience lifecycle</a:t>
            </a:r>
            <a:endParaRPr b="0" sz="2400"/>
          </a:p>
          <a:p>
            <a:pPr indent="-335280" lvl="0" marL="457200" rtl="0" algn="l">
              <a:lnSpc>
                <a:spcPct val="115000"/>
              </a:lnSpc>
              <a:spcBef>
                <a:spcPts val="0"/>
              </a:spcBef>
              <a:spcAft>
                <a:spcPts val="0"/>
              </a:spcAft>
              <a:buSzPct val="100000"/>
              <a:buChar char="●"/>
            </a:pPr>
            <a:r>
              <a:rPr b="0" lang="en-US" sz="2400"/>
              <a:t>Learn how lifecycle phases integrate with business continuity frameworks</a:t>
            </a:r>
            <a:endParaRPr b="0" sz="2400"/>
          </a:p>
          <a:p>
            <a:pPr indent="-335280" lvl="0" marL="457200" rtl="0" algn="l">
              <a:lnSpc>
                <a:spcPct val="115000"/>
              </a:lnSpc>
              <a:spcBef>
                <a:spcPts val="0"/>
              </a:spcBef>
              <a:spcAft>
                <a:spcPts val="0"/>
              </a:spcAft>
              <a:buSzPct val="100000"/>
              <a:buChar char="●"/>
            </a:pPr>
            <a:r>
              <a:rPr b="0" lang="en-US" sz="2400"/>
              <a:t>Recognize the importance of continuous testing and improvement</a:t>
            </a:r>
            <a:endParaRPr b="0" sz="2400"/>
          </a:p>
          <a:p>
            <a:pPr indent="-335280" lvl="0" marL="457200" rtl="0" algn="l">
              <a:lnSpc>
                <a:spcPct val="115000"/>
              </a:lnSpc>
              <a:spcBef>
                <a:spcPts val="0"/>
              </a:spcBef>
              <a:spcAft>
                <a:spcPts val="0"/>
              </a:spcAft>
              <a:buSzPct val="100000"/>
              <a:buChar char="●"/>
            </a:pPr>
            <a:r>
              <a:rPr b="0" lang="en-US" sz="2400"/>
              <a:t>Apply lifecycle principles to real-world operational scenarios</a:t>
            </a:r>
            <a:endParaRPr b="0" sz="2400"/>
          </a:p>
        </p:txBody>
      </p:sp>
      <p:pic>
        <p:nvPicPr>
          <p:cNvPr descr="Hands hold gear solid icon, business cooperation concept, two hands holding cogwheel sign on white background, gear mechanism in hands icon in glyph style for mobile, web. Vector graphics. (Provided by Getty Images)" id="1005" name="Google Shape;1005;g394c34ae405_0_1740"/>
          <p:cNvPicPr preferRelativeResize="0"/>
          <p:nvPr/>
        </p:nvPicPr>
        <p:blipFill>
          <a:blip r:embed="rId3">
            <a:alphaModFix/>
          </a:blip>
          <a:stretch>
            <a:fillRect/>
          </a:stretch>
        </p:blipFill>
        <p:spPr>
          <a:xfrm>
            <a:off x="6470075" y="1389975"/>
            <a:ext cx="4599025" cy="45990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g394c34ae405_0_1749"/>
          <p:cNvSpPr txBox="1"/>
          <p:nvPr>
            <p:ph type="title"/>
          </p:nvPr>
        </p:nvSpPr>
        <p:spPr>
          <a:xfrm>
            <a:off x="609600" y="1527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1012" name="Google Shape;1012;g394c34ae405_0_1749"/>
          <p:cNvSpPr txBox="1"/>
          <p:nvPr>
            <p:ph idx="1" type="body"/>
          </p:nvPr>
        </p:nvSpPr>
        <p:spPr>
          <a:xfrm>
            <a:off x="609600" y="1073900"/>
            <a:ext cx="4728900" cy="5052300"/>
          </a:xfrm>
          <a:prstGeom prst="rect">
            <a:avLst/>
          </a:prstGeom>
          <a:noFill/>
          <a:ln>
            <a:noFill/>
          </a:ln>
        </p:spPr>
        <p:txBody>
          <a:bodyPr anchorCtr="0" anchor="t" bIns="45700" lIns="91425" spcFirstLastPara="1" rIns="91425" wrap="square" tIns="45700">
            <a:normAutofit/>
          </a:bodyPr>
          <a:lstStyle/>
          <a:p>
            <a:pPr indent="-381000" lvl="0" marL="457200" marR="1300480" rtl="0" algn="l">
              <a:lnSpc>
                <a:spcPct val="100000"/>
              </a:lnSpc>
              <a:spcBef>
                <a:spcPts val="1190"/>
              </a:spcBef>
              <a:spcAft>
                <a:spcPts val="0"/>
              </a:spcAft>
              <a:buSzPts val="2400"/>
              <a:buChar char="●"/>
            </a:pPr>
            <a:r>
              <a:rPr b="0" lang="en-US" sz="2400"/>
              <a:t>Introduction to the resilience lifecycle</a:t>
            </a:r>
            <a:endParaRPr b="0" sz="2400"/>
          </a:p>
          <a:p>
            <a:pPr indent="-381000" lvl="0" marL="457200" rtl="0" algn="l">
              <a:lnSpc>
                <a:spcPct val="115000"/>
              </a:lnSpc>
              <a:spcBef>
                <a:spcPts val="0"/>
              </a:spcBef>
              <a:spcAft>
                <a:spcPts val="0"/>
              </a:spcAft>
              <a:buSzPts val="2400"/>
              <a:buChar char="●"/>
            </a:pPr>
            <a:r>
              <a:rPr b="0" lang="en-US" sz="2400"/>
              <a:t>The seven key phases</a:t>
            </a:r>
            <a:endParaRPr b="0" sz="2400"/>
          </a:p>
          <a:p>
            <a:pPr indent="-381000" lvl="0" marL="457200" rtl="0" algn="l">
              <a:lnSpc>
                <a:spcPct val="115000"/>
              </a:lnSpc>
              <a:spcBef>
                <a:spcPts val="0"/>
              </a:spcBef>
              <a:spcAft>
                <a:spcPts val="0"/>
              </a:spcAft>
              <a:buSzPts val="2400"/>
              <a:buChar char="●"/>
            </a:pPr>
            <a:r>
              <a:rPr b="0" lang="en-US" sz="2400"/>
              <a:t>Practical applications and examples</a:t>
            </a:r>
            <a:endParaRPr b="0" sz="2400"/>
          </a:p>
          <a:p>
            <a:pPr indent="-381000" lvl="0" marL="457200" rtl="0" algn="l">
              <a:lnSpc>
                <a:spcPct val="115000"/>
              </a:lnSpc>
              <a:spcBef>
                <a:spcPts val="0"/>
              </a:spcBef>
              <a:spcAft>
                <a:spcPts val="0"/>
              </a:spcAft>
              <a:buSzPts val="2400"/>
              <a:buChar char="●"/>
            </a:pPr>
            <a:r>
              <a:rPr b="0" lang="en-US" sz="2400"/>
              <a:t>Integration with business continuity</a:t>
            </a:r>
            <a:endParaRPr b="0" sz="2400"/>
          </a:p>
          <a:p>
            <a:pPr indent="-381000" lvl="0" marL="457200" rtl="0" algn="l">
              <a:lnSpc>
                <a:spcPct val="115000"/>
              </a:lnSpc>
              <a:spcBef>
                <a:spcPts val="0"/>
              </a:spcBef>
              <a:spcAft>
                <a:spcPts val="0"/>
              </a:spcAft>
              <a:buSzPts val="2400"/>
              <a:buChar char="●"/>
            </a:pPr>
            <a:r>
              <a:rPr b="0" lang="en-US" sz="2400"/>
              <a:t>Lifecycle optimization and review</a:t>
            </a:r>
            <a:endParaRPr b="0" sz="2400"/>
          </a:p>
        </p:txBody>
      </p:sp>
      <p:sp>
        <p:nvSpPr>
          <p:cNvPr id="1013" name="Google Shape;1013;g394c34ae405_0_174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14" name="Google Shape;1014;g394c34ae405_0_174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015" name="Google Shape;1015;g394c34ae405_0_1749"/>
          <p:cNvSpPr txBox="1"/>
          <p:nvPr>
            <p:ph idx="1" type="body"/>
          </p:nvPr>
        </p:nvSpPr>
        <p:spPr>
          <a:xfrm>
            <a:off x="6034525" y="1073900"/>
            <a:ext cx="5826300" cy="5052300"/>
          </a:xfrm>
          <a:prstGeom prst="rect">
            <a:avLst/>
          </a:prstGeom>
          <a:noFill/>
          <a:ln>
            <a:noFill/>
          </a:ln>
        </p:spPr>
        <p:txBody>
          <a:bodyPr anchorCtr="0" anchor="t" bIns="45700" lIns="91425" spcFirstLastPara="1" rIns="91425" wrap="square" tIns="45700">
            <a:normAutofit/>
          </a:bodyPr>
          <a:lstStyle/>
          <a:p>
            <a:pPr indent="-381000" lvl="0" marL="457200" marR="1300480" rtl="0" algn="l">
              <a:lnSpc>
                <a:spcPct val="100000"/>
              </a:lnSpc>
              <a:spcBef>
                <a:spcPts val="1190"/>
              </a:spcBef>
              <a:spcAft>
                <a:spcPts val="0"/>
              </a:spcAft>
              <a:buSzPts val="2400"/>
              <a:buChar char="●"/>
            </a:pPr>
            <a:r>
              <a:rPr b="0" lang="en-US" sz="2400"/>
              <a:t>Define each phase of the operational resilience lifecycle</a:t>
            </a:r>
            <a:endParaRPr b="0" sz="2400"/>
          </a:p>
          <a:p>
            <a:pPr indent="-381000" lvl="0" marL="457200" rtl="0" algn="l">
              <a:lnSpc>
                <a:spcPct val="115000"/>
              </a:lnSpc>
              <a:spcBef>
                <a:spcPts val="0"/>
              </a:spcBef>
              <a:spcAft>
                <a:spcPts val="0"/>
              </a:spcAft>
              <a:buSzPts val="2400"/>
              <a:buChar char="●"/>
            </a:pPr>
            <a:r>
              <a:rPr b="0" lang="en-US" sz="2400"/>
              <a:t>Explain the relationship between planning, testing, and improvement</a:t>
            </a:r>
            <a:endParaRPr b="0" sz="2400"/>
          </a:p>
          <a:p>
            <a:pPr indent="-381000" lvl="0" marL="457200" rtl="0" algn="l">
              <a:lnSpc>
                <a:spcPct val="115000"/>
              </a:lnSpc>
              <a:spcBef>
                <a:spcPts val="0"/>
              </a:spcBef>
              <a:spcAft>
                <a:spcPts val="0"/>
              </a:spcAft>
              <a:buSzPts val="2400"/>
              <a:buChar char="●"/>
            </a:pPr>
            <a:r>
              <a:rPr b="0" lang="en-US" sz="2400"/>
              <a:t>Identify how lifecycle management supports business continuity</a:t>
            </a:r>
            <a:endParaRPr b="0" sz="2400"/>
          </a:p>
          <a:p>
            <a:pPr indent="-381000" lvl="0" marL="457200" rtl="0" algn="l">
              <a:lnSpc>
                <a:spcPct val="115000"/>
              </a:lnSpc>
              <a:spcBef>
                <a:spcPts val="0"/>
              </a:spcBef>
              <a:spcAft>
                <a:spcPts val="0"/>
              </a:spcAft>
              <a:buSzPts val="2400"/>
              <a:buChar char="●"/>
            </a:pPr>
            <a:r>
              <a:rPr b="0" lang="en-US" sz="2400"/>
              <a:t>Recognize maturity elements for ongoing monitoring and review</a:t>
            </a:r>
            <a:endParaRPr b="0" sz="2400"/>
          </a:p>
        </p:txBody>
      </p:sp>
      <p:sp>
        <p:nvSpPr>
          <p:cNvPr id="1016" name="Google Shape;1016;g394c34ae405_0_1749"/>
          <p:cNvSpPr txBox="1"/>
          <p:nvPr>
            <p:ph type="title"/>
          </p:nvPr>
        </p:nvSpPr>
        <p:spPr>
          <a:xfrm>
            <a:off x="6034525" y="1527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94c34ae405_0_1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05" name="Google Shape;205;g394c34ae405_0_1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06" name="Google Shape;206;g394c34ae405_0_11"/>
          <p:cNvSpPr/>
          <p:nvPr/>
        </p:nvSpPr>
        <p:spPr>
          <a:xfrm>
            <a:off x="536051" y="1320525"/>
            <a:ext cx="3770400" cy="4254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D1282E"/>
              </a:buClr>
              <a:buSzPts val="2650"/>
              <a:buFont typeface="Nunito Sans"/>
              <a:buNone/>
            </a:pPr>
            <a:r>
              <a:rPr i="0" lang="en-US" sz="3600" u="none" cap="none" strike="noStrike">
                <a:solidFill>
                  <a:srgbClr val="D1282E"/>
                </a:solidFill>
              </a:rPr>
              <a:t>Class Agenda</a:t>
            </a:r>
            <a:endParaRPr i="0" sz="3600" u="none" cap="none" strike="noStrike"/>
          </a:p>
        </p:txBody>
      </p:sp>
      <p:sp>
        <p:nvSpPr>
          <p:cNvPr id="207" name="Google Shape;207;g394c34ae405_0_11"/>
          <p:cNvSpPr/>
          <p:nvPr/>
        </p:nvSpPr>
        <p:spPr>
          <a:xfrm>
            <a:off x="536040" y="1972626"/>
            <a:ext cx="35016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Introduction to resilience and recovery</a:t>
            </a:r>
            <a:endParaRPr i="0" sz="1750" u="none" cap="none" strike="noStrike"/>
          </a:p>
        </p:txBody>
      </p:sp>
      <p:sp>
        <p:nvSpPr>
          <p:cNvPr id="208" name="Google Shape;208;g394c34ae405_0_11"/>
          <p:cNvSpPr/>
          <p:nvPr/>
        </p:nvSpPr>
        <p:spPr>
          <a:xfrm>
            <a:off x="536040" y="2777727"/>
            <a:ext cx="35016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Differences and similarities</a:t>
            </a:r>
            <a:endParaRPr i="0" sz="1750" u="none" cap="none" strike="noStrike"/>
          </a:p>
        </p:txBody>
      </p:sp>
      <p:sp>
        <p:nvSpPr>
          <p:cNvPr id="209" name="Google Shape;209;g394c34ae405_0_11"/>
          <p:cNvSpPr/>
          <p:nvPr/>
        </p:nvSpPr>
        <p:spPr>
          <a:xfrm>
            <a:off x="536040" y="3219925"/>
            <a:ext cx="35016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Core principles and frameworks</a:t>
            </a:r>
            <a:endParaRPr i="0" sz="1750" u="none" cap="none" strike="noStrike"/>
          </a:p>
        </p:txBody>
      </p:sp>
      <p:sp>
        <p:nvSpPr>
          <p:cNvPr id="210" name="Google Shape;210;g394c34ae405_0_11"/>
          <p:cNvSpPr/>
          <p:nvPr/>
        </p:nvSpPr>
        <p:spPr>
          <a:xfrm>
            <a:off x="536040" y="3655514"/>
            <a:ext cx="35016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Real-world examples</a:t>
            </a:r>
            <a:endParaRPr i="0" sz="1750" u="none" cap="none" strike="noStrike"/>
          </a:p>
        </p:txBody>
      </p:sp>
      <p:sp>
        <p:nvSpPr>
          <p:cNvPr id="211" name="Google Shape;211;g394c34ae405_0_11"/>
          <p:cNvSpPr/>
          <p:nvPr/>
        </p:nvSpPr>
        <p:spPr>
          <a:xfrm>
            <a:off x="536040" y="4097712"/>
            <a:ext cx="35016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Building a balanced strategy</a:t>
            </a:r>
            <a:endParaRPr i="0" sz="1750" u="none" cap="none" strike="noStrike"/>
          </a:p>
        </p:txBody>
      </p:sp>
      <p:sp>
        <p:nvSpPr>
          <p:cNvPr id="212" name="Google Shape;212;g394c34ae405_0_11"/>
          <p:cNvSpPr/>
          <p:nvPr/>
        </p:nvSpPr>
        <p:spPr>
          <a:xfrm>
            <a:off x="6119327" y="1320525"/>
            <a:ext cx="3770400" cy="4254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D1282E"/>
              </a:buClr>
              <a:buSzPts val="2650"/>
              <a:buFont typeface="Nunito Sans"/>
              <a:buNone/>
            </a:pPr>
            <a:r>
              <a:rPr i="0" lang="en-US" sz="3600" u="none" cap="none" strike="noStrike">
                <a:solidFill>
                  <a:srgbClr val="D1282E"/>
                </a:solidFill>
              </a:rPr>
              <a:t>Class Objectives</a:t>
            </a:r>
            <a:endParaRPr i="0" sz="3600" u="none" cap="none" strike="noStrike"/>
          </a:p>
        </p:txBody>
      </p:sp>
      <p:sp>
        <p:nvSpPr>
          <p:cNvPr id="213" name="Google Shape;213;g394c34ae405_0_11"/>
          <p:cNvSpPr/>
          <p:nvPr/>
        </p:nvSpPr>
        <p:spPr>
          <a:xfrm>
            <a:off x="6119321" y="1975376"/>
            <a:ext cx="3501600" cy="1088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Define resilience and recovery in an enterprise context</a:t>
            </a:r>
            <a:endParaRPr i="0" sz="1750" u="none" cap="none" strike="noStrike"/>
          </a:p>
        </p:txBody>
      </p:sp>
      <p:sp>
        <p:nvSpPr>
          <p:cNvPr id="214" name="Google Shape;214;g394c34ae405_0_11"/>
          <p:cNvSpPr/>
          <p:nvPr/>
        </p:nvSpPr>
        <p:spPr>
          <a:xfrm>
            <a:off x="6119321" y="2861629"/>
            <a:ext cx="35016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Explain their relationship within continuity planning</a:t>
            </a:r>
            <a:endParaRPr i="0" sz="1750" u="none" cap="none" strike="noStrike"/>
          </a:p>
        </p:txBody>
      </p:sp>
      <p:sp>
        <p:nvSpPr>
          <p:cNvPr id="215" name="Google Shape;215;g394c34ae405_0_11"/>
          <p:cNvSpPr/>
          <p:nvPr/>
        </p:nvSpPr>
        <p:spPr>
          <a:xfrm>
            <a:off x="6119321" y="3666730"/>
            <a:ext cx="35016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Identify key business and technical drivers</a:t>
            </a:r>
            <a:endParaRPr i="0" sz="1750" u="none" cap="none" strike="noStrike"/>
          </a:p>
        </p:txBody>
      </p:sp>
      <p:sp>
        <p:nvSpPr>
          <p:cNvPr id="216" name="Google Shape;216;g394c34ae405_0_11"/>
          <p:cNvSpPr/>
          <p:nvPr/>
        </p:nvSpPr>
        <p:spPr>
          <a:xfrm>
            <a:off x="6119321" y="4447831"/>
            <a:ext cx="3501600" cy="1088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Analyze case studies to apply these concepts effectively</a:t>
            </a:r>
            <a:endParaRPr i="0" sz="1750" u="none" cap="none" strike="noStrike"/>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g394c34ae405_0_175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23" name="Google Shape;1023;g394c34ae405_0_175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024" name="Google Shape;1024;g394c34ae405_0_1759"/>
          <p:cNvSpPr/>
          <p:nvPr/>
        </p:nvSpPr>
        <p:spPr>
          <a:xfrm>
            <a:off x="320225" y="390850"/>
            <a:ext cx="8045700" cy="14280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4491"/>
              <a:buFont typeface="Nunito Sans"/>
              <a:buNone/>
            </a:pPr>
            <a:r>
              <a:rPr i="0" lang="en-US" sz="4490" u="none" cap="none" strike="noStrike">
                <a:solidFill>
                  <a:srgbClr val="D1282E"/>
                </a:solidFill>
              </a:rPr>
              <a:t>Overview of the Operational Resilience Lifecycle</a:t>
            </a:r>
            <a:endParaRPr i="0" sz="4490" u="none" cap="none" strike="noStrike"/>
          </a:p>
        </p:txBody>
      </p:sp>
      <p:sp>
        <p:nvSpPr>
          <p:cNvPr id="1025" name="Google Shape;1025;g394c34ae405_0_1759"/>
          <p:cNvSpPr/>
          <p:nvPr/>
        </p:nvSpPr>
        <p:spPr>
          <a:xfrm>
            <a:off x="320225" y="2161647"/>
            <a:ext cx="8045700" cy="10968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785"/>
              <a:buFont typeface="Inter"/>
              <a:buNone/>
            </a:pPr>
            <a:r>
              <a:rPr i="0" lang="en-US" sz="1784" u="none" cap="none" strike="noStrike">
                <a:solidFill>
                  <a:srgbClr val="002060"/>
                </a:solidFill>
              </a:rPr>
              <a:t>The lifecycle represents a systematic approach to building and maintaining organizational resilience through continuous phases. Unlike linear models, this framework emphasizes ongoing improvement and adaptation.</a:t>
            </a:r>
            <a:endParaRPr i="0" sz="1784" u="none" cap="none" strike="noStrike"/>
          </a:p>
        </p:txBody>
      </p:sp>
      <p:sp>
        <p:nvSpPr>
          <p:cNvPr id="1026" name="Google Shape;1026;g394c34ae405_0_1759"/>
          <p:cNvSpPr/>
          <p:nvPr/>
        </p:nvSpPr>
        <p:spPr>
          <a:xfrm>
            <a:off x="320225" y="3515657"/>
            <a:ext cx="8045700" cy="365400"/>
          </a:xfrm>
          <a:prstGeom prst="rect">
            <a:avLst/>
          </a:prstGeom>
          <a:noFill/>
          <a:ln>
            <a:noFill/>
          </a:ln>
        </p:spPr>
        <p:txBody>
          <a:bodyPr anchorCtr="0" anchor="t" bIns="0" lIns="0" spcFirstLastPara="1" rIns="0" wrap="square" tIns="0">
            <a:noAutofit/>
          </a:bodyPr>
          <a:lstStyle/>
          <a:p>
            <a:pPr indent="-394849" lvl="0" marL="394849" marR="0" rtl="0" algn="l">
              <a:lnSpc>
                <a:spcPct val="161290"/>
              </a:lnSpc>
              <a:spcBef>
                <a:spcPts val="0"/>
              </a:spcBef>
              <a:spcAft>
                <a:spcPts val="0"/>
              </a:spcAft>
              <a:buClr>
                <a:srgbClr val="002060"/>
              </a:buClr>
              <a:buSzPts val="1785"/>
              <a:buChar char="•"/>
            </a:pPr>
            <a:r>
              <a:rPr i="0" lang="en-US" sz="1784" u="none" cap="none" strike="noStrike">
                <a:solidFill>
                  <a:srgbClr val="002060"/>
                </a:solidFill>
              </a:rPr>
              <a:t>Seven interconnected phases working in continuous cycle</a:t>
            </a:r>
            <a:endParaRPr i="0" sz="1784" u="none" cap="none" strike="noStrike"/>
          </a:p>
        </p:txBody>
      </p:sp>
      <p:sp>
        <p:nvSpPr>
          <p:cNvPr id="1027" name="Google Shape;1027;g394c34ae405_0_1759"/>
          <p:cNvSpPr/>
          <p:nvPr/>
        </p:nvSpPr>
        <p:spPr>
          <a:xfrm>
            <a:off x="320225" y="3961235"/>
            <a:ext cx="8045700" cy="365400"/>
          </a:xfrm>
          <a:prstGeom prst="rect">
            <a:avLst/>
          </a:prstGeom>
          <a:noFill/>
          <a:ln>
            <a:noFill/>
          </a:ln>
        </p:spPr>
        <p:txBody>
          <a:bodyPr anchorCtr="0" anchor="t" bIns="0" lIns="0" spcFirstLastPara="1" rIns="0" wrap="square" tIns="0">
            <a:noAutofit/>
          </a:bodyPr>
          <a:lstStyle/>
          <a:p>
            <a:pPr indent="-394849" lvl="0" marL="394849" marR="0" rtl="0" algn="l">
              <a:lnSpc>
                <a:spcPct val="161290"/>
              </a:lnSpc>
              <a:spcBef>
                <a:spcPts val="0"/>
              </a:spcBef>
              <a:spcAft>
                <a:spcPts val="0"/>
              </a:spcAft>
              <a:buClr>
                <a:srgbClr val="002060"/>
              </a:buClr>
              <a:buSzPts val="1785"/>
              <a:buChar char="•"/>
            </a:pPr>
            <a:r>
              <a:rPr i="0" lang="en-US" sz="1784" u="none" cap="none" strike="noStrike">
                <a:solidFill>
                  <a:srgbClr val="002060"/>
                </a:solidFill>
              </a:rPr>
              <a:t>Proactive approach to resilience building and maintenance</a:t>
            </a:r>
            <a:endParaRPr i="0" sz="1784" u="none" cap="none" strike="noStrike"/>
          </a:p>
        </p:txBody>
      </p:sp>
      <p:sp>
        <p:nvSpPr>
          <p:cNvPr id="1028" name="Google Shape;1028;g394c34ae405_0_1759"/>
          <p:cNvSpPr/>
          <p:nvPr/>
        </p:nvSpPr>
        <p:spPr>
          <a:xfrm>
            <a:off x="320225" y="4406813"/>
            <a:ext cx="8045700" cy="365400"/>
          </a:xfrm>
          <a:prstGeom prst="rect">
            <a:avLst/>
          </a:prstGeom>
          <a:noFill/>
          <a:ln>
            <a:noFill/>
          </a:ln>
        </p:spPr>
        <p:txBody>
          <a:bodyPr anchorCtr="0" anchor="t" bIns="0" lIns="0" spcFirstLastPara="1" rIns="0" wrap="square" tIns="0">
            <a:noAutofit/>
          </a:bodyPr>
          <a:lstStyle/>
          <a:p>
            <a:pPr indent="-394849" lvl="0" marL="394849" marR="0" rtl="0" algn="l">
              <a:lnSpc>
                <a:spcPct val="161290"/>
              </a:lnSpc>
              <a:spcBef>
                <a:spcPts val="0"/>
              </a:spcBef>
              <a:spcAft>
                <a:spcPts val="0"/>
              </a:spcAft>
              <a:buClr>
                <a:srgbClr val="002060"/>
              </a:buClr>
              <a:buSzPts val="1785"/>
              <a:buChar char="•"/>
            </a:pPr>
            <a:r>
              <a:rPr i="0" lang="en-US" sz="1784" u="none" cap="none" strike="noStrike">
                <a:solidFill>
                  <a:srgbClr val="002060"/>
                </a:solidFill>
              </a:rPr>
              <a:t>Integration points with existing business processes</a:t>
            </a:r>
            <a:endParaRPr i="0" sz="1784" u="none" cap="none" strike="noStrike"/>
          </a:p>
        </p:txBody>
      </p:sp>
      <p:sp>
        <p:nvSpPr>
          <p:cNvPr id="1029" name="Google Shape;1029;g394c34ae405_0_1759"/>
          <p:cNvSpPr/>
          <p:nvPr/>
        </p:nvSpPr>
        <p:spPr>
          <a:xfrm>
            <a:off x="320225" y="4852392"/>
            <a:ext cx="8045700" cy="365400"/>
          </a:xfrm>
          <a:prstGeom prst="rect">
            <a:avLst/>
          </a:prstGeom>
          <a:noFill/>
          <a:ln>
            <a:noFill/>
          </a:ln>
        </p:spPr>
        <p:txBody>
          <a:bodyPr anchorCtr="0" anchor="t" bIns="0" lIns="0" spcFirstLastPara="1" rIns="0" wrap="square" tIns="0">
            <a:noAutofit/>
          </a:bodyPr>
          <a:lstStyle/>
          <a:p>
            <a:pPr indent="-394849" lvl="0" marL="394849" marR="0" rtl="0" algn="l">
              <a:lnSpc>
                <a:spcPct val="161290"/>
              </a:lnSpc>
              <a:spcBef>
                <a:spcPts val="0"/>
              </a:spcBef>
              <a:spcAft>
                <a:spcPts val="0"/>
              </a:spcAft>
              <a:buClr>
                <a:srgbClr val="002060"/>
              </a:buClr>
              <a:buSzPts val="1785"/>
              <a:buChar char="•"/>
            </a:pPr>
            <a:r>
              <a:rPr i="0" lang="en-US" sz="1784" u="none" cap="none" strike="noStrike">
                <a:solidFill>
                  <a:srgbClr val="002060"/>
                </a:solidFill>
              </a:rPr>
              <a:t>Feedback loops enabling continuous improvement</a:t>
            </a:r>
            <a:endParaRPr i="0" sz="1784" u="none" cap="none" strike="noStrike"/>
          </a:p>
        </p:txBody>
      </p:sp>
      <p:sp>
        <p:nvSpPr>
          <p:cNvPr id="1030" name="Google Shape;1030;g394c34ae405_0_1759"/>
          <p:cNvSpPr/>
          <p:nvPr/>
        </p:nvSpPr>
        <p:spPr>
          <a:xfrm>
            <a:off x="320225" y="5297971"/>
            <a:ext cx="8045700" cy="365400"/>
          </a:xfrm>
          <a:prstGeom prst="rect">
            <a:avLst/>
          </a:prstGeom>
          <a:noFill/>
          <a:ln>
            <a:noFill/>
          </a:ln>
        </p:spPr>
        <p:txBody>
          <a:bodyPr anchorCtr="0" anchor="t" bIns="0" lIns="0" spcFirstLastPara="1" rIns="0" wrap="square" tIns="0">
            <a:noAutofit/>
          </a:bodyPr>
          <a:lstStyle/>
          <a:p>
            <a:pPr indent="-394849" lvl="0" marL="394849" marR="0" rtl="0" algn="l">
              <a:lnSpc>
                <a:spcPct val="161290"/>
              </a:lnSpc>
              <a:spcBef>
                <a:spcPts val="0"/>
              </a:spcBef>
              <a:spcAft>
                <a:spcPts val="0"/>
              </a:spcAft>
              <a:buClr>
                <a:srgbClr val="002060"/>
              </a:buClr>
              <a:buSzPts val="1785"/>
              <a:buChar char="•"/>
            </a:pPr>
            <a:r>
              <a:rPr i="0" lang="en-US" sz="1784" u="none" cap="none" strike="noStrike">
                <a:solidFill>
                  <a:srgbClr val="002060"/>
                </a:solidFill>
              </a:rPr>
              <a:t>Alignment with regulatory and industry frameworks</a:t>
            </a:r>
            <a:endParaRPr i="0" sz="1784" u="none" cap="none" strike="noStrike"/>
          </a:p>
        </p:txBody>
      </p:sp>
      <p:sp>
        <p:nvSpPr>
          <p:cNvPr id="1031" name="Google Shape;1031;g394c34ae405_0_1759"/>
          <p:cNvSpPr/>
          <p:nvPr/>
        </p:nvSpPr>
        <p:spPr>
          <a:xfrm>
            <a:off x="320225" y="5743549"/>
            <a:ext cx="8045700" cy="365400"/>
          </a:xfrm>
          <a:prstGeom prst="rect">
            <a:avLst/>
          </a:prstGeom>
          <a:noFill/>
          <a:ln>
            <a:noFill/>
          </a:ln>
        </p:spPr>
        <p:txBody>
          <a:bodyPr anchorCtr="0" anchor="t" bIns="0" lIns="0" spcFirstLastPara="1" rIns="0" wrap="square" tIns="0">
            <a:noAutofit/>
          </a:bodyPr>
          <a:lstStyle/>
          <a:p>
            <a:pPr indent="-394849" lvl="0" marL="394849" marR="0" rtl="0" algn="l">
              <a:lnSpc>
                <a:spcPct val="161290"/>
              </a:lnSpc>
              <a:spcBef>
                <a:spcPts val="0"/>
              </a:spcBef>
              <a:spcAft>
                <a:spcPts val="0"/>
              </a:spcAft>
              <a:buClr>
                <a:srgbClr val="002060"/>
              </a:buClr>
              <a:buSzPts val="1785"/>
              <a:buChar char="•"/>
            </a:pPr>
            <a:r>
              <a:rPr i="0" lang="en-US" sz="1784" u="none" cap="none" strike="noStrike">
                <a:solidFill>
                  <a:srgbClr val="002060"/>
                </a:solidFill>
              </a:rPr>
              <a:t>Scalable approach for organizations of all sizes</a:t>
            </a:r>
            <a:endParaRPr i="0" sz="1784" u="none" cap="none" strike="noStrike"/>
          </a:p>
        </p:txBody>
      </p:sp>
      <p:pic>
        <p:nvPicPr>
          <p:cNvPr descr="Resilience measuring device with arrow and scale. (Provided by Getty Images)" id="1032" name="Google Shape;1032;g394c34ae405_0_1759"/>
          <p:cNvPicPr preferRelativeResize="0"/>
          <p:nvPr/>
        </p:nvPicPr>
        <p:blipFill>
          <a:blip r:embed="rId3">
            <a:alphaModFix/>
          </a:blip>
          <a:stretch>
            <a:fillRect/>
          </a:stretch>
        </p:blipFill>
        <p:spPr>
          <a:xfrm>
            <a:off x="7989150" y="4044738"/>
            <a:ext cx="3521275" cy="198071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g394c34ae405_0_177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39" name="Google Shape;1039;g394c34ae405_0_177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40" name="Google Shape;1040;g394c34ae405_0_1774"/>
          <p:cNvPicPr preferRelativeResize="0"/>
          <p:nvPr/>
        </p:nvPicPr>
        <p:blipFill rotWithShape="1">
          <a:blip r:embed="rId3">
            <a:alphaModFix/>
          </a:blip>
          <a:srcRect b="56784" l="0" r="0" t="0"/>
          <a:stretch/>
        </p:blipFill>
        <p:spPr>
          <a:xfrm>
            <a:off x="261625" y="1756750"/>
            <a:ext cx="4354672" cy="3100928"/>
          </a:xfrm>
          <a:prstGeom prst="rect">
            <a:avLst/>
          </a:prstGeom>
          <a:noFill/>
          <a:ln>
            <a:noFill/>
          </a:ln>
        </p:spPr>
      </p:pic>
      <p:sp>
        <p:nvSpPr>
          <p:cNvPr id="1041" name="Google Shape;1041;g394c34ae405_0_1774"/>
          <p:cNvSpPr/>
          <p:nvPr/>
        </p:nvSpPr>
        <p:spPr>
          <a:xfrm>
            <a:off x="4971333" y="740625"/>
            <a:ext cx="6878700" cy="12402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Why a Lifecycle Approach Matters</a:t>
            </a:r>
            <a:endParaRPr i="0" sz="3900" u="none" cap="none" strike="noStrike"/>
          </a:p>
        </p:txBody>
      </p:sp>
      <p:sp>
        <p:nvSpPr>
          <p:cNvPr id="1042" name="Google Shape;1042;g394c34ae405_0_1774"/>
          <p:cNvSpPr/>
          <p:nvPr/>
        </p:nvSpPr>
        <p:spPr>
          <a:xfrm>
            <a:off x="4971333" y="2278440"/>
            <a:ext cx="68787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Traditional one-time planning approaches fail in today's dynamic threat landscape. The lifecycle approach ensures resilience capabilities evolve with changing risks and business requirements.</a:t>
            </a:r>
            <a:endParaRPr i="0" sz="1550" u="none" cap="none" strike="noStrike"/>
          </a:p>
        </p:txBody>
      </p:sp>
      <p:sp>
        <p:nvSpPr>
          <p:cNvPr id="1043" name="Google Shape;1043;g394c34ae405_0_1774"/>
          <p:cNvSpPr/>
          <p:nvPr/>
        </p:nvSpPr>
        <p:spPr>
          <a:xfrm>
            <a:off x="4971333" y="3454304"/>
            <a:ext cx="6878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Addresses rapidly evolving cyber and operational threats</a:t>
            </a:r>
            <a:endParaRPr i="0" sz="1550" u="none" cap="none" strike="noStrike"/>
          </a:p>
        </p:txBody>
      </p:sp>
      <p:sp>
        <p:nvSpPr>
          <p:cNvPr id="1044" name="Google Shape;1044;g394c34ae405_0_1774"/>
          <p:cNvSpPr/>
          <p:nvPr/>
        </p:nvSpPr>
        <p:spPr>
          <a:xfrm>
            <a:off x="4971333" y="3841257"/>
            <a:ext cx="6878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Provides structure for continuous improvement efforts</a:t>
            </a:r>
            <a:endParaRPr i="0" sz="1550" u="none" cap="none" strike="noStrike"/>
          </a:p>
        </p:txBody>
      </p:sp>
      <p:sp>
        <p:nvSpPr>
          <p:cNvPr id="1045" name="Google Shape;1045;g394c34ae405_0_1774"/>
          <p:cNvSpPr/>
          <p:nvPr/>
        </p:nvSpPr>
        <p:spPr>
          <a:xfrm>
            <a:off x="4971333" y="4228211"/>
            <a:ext cx="6878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Ensures consistent approach across organizational units</a:t>
            </a:r>
            <a:endParaRPr i="0" sz="1550" u="none" cap="none" strike="noStrike"/>
          </a:p>
        </p:txBody>
      </p:sp>
      <p:sp>
        <p:nvSpPr>
          <p:cNvPr id="1046" name="Google Shape;1046;g394c34ae405_0_1774"/>
          <p:cNvSpPr/>
          <p:nvPr/>
        </p:nvSpPr>
        <p:spPr>
          <a:xfrm>
            <a:off x="4971333" y="4615165"/>
            <a:ext cx="6878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Creates accountability for resilience maintenance</a:t>
            </a:r>
            <a:endParaRPr i="0" sz="1550" u="none" cap="none" strike="noStrike"/>
          </a:p>
        </p:txBody>
      </p:sp>
      <p:sp>
        <p:nvSpPr>
          <p:cNvPr id="1047" name="Google Shape;1047;g394c34ae405_0_1774"/>
          <p:cNvSpPr/>
          <p:nvPr/>
        </p:nvSpPr>
        <p:spPr>
          <a:xfrm>
            <a:off x="4971333" y="5002120"/>
            <a:ext cx="6878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Supports regulatory compliance and audit requirements</a:t>
            </a:r>
            <a:endParaRPr i="0" sz="1550" u="none" cap="none" strike="noStrike"/>
          </a:p>
        </p:txBody>
      </p:sp>
      <p:sp>
        <p:nvSpPr>
          <p:cNvPr id="1048" name="Google Shape;1048;g394c34ae405_0_1774"/>
          <p:cNvSpPr/>
          <p:nvPr/>
        </p:nvSpPr>
        <p:spPr>
          <a:xfrm>
            <a:off x="4971333" y="5389074"/>
            <a:ext cx="6878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Enables proactive rather than reactive resilience building</a:t>
            </a:r>
            <a:endParaRPr i="0" sz="1550" u="none" cap="none" strike="noStrike"/>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g394c34ae405_0_1789"/>
          <p:cNvSpPr txBox="1"/>
          <p:nvPr>
            <p:ph idx="11" type="ftr"/>
          </p:nvPr>
        </p:nvSpPr>
        <p:spPr>
          <a:xfrm>
            <a:off x="86627" y="6521280"/>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55" name="Google Shape;1055;g394c34ae405_0_178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056" name="Google Shape;1056;g394c34ae405_0_1789"/>
          <p:cNvSpPr/>
          <p:nvPr/>
        </p:nvSpPr>
        <p:spPr>
          <a:xfrm>
            <a:off x="1227726" y="832800"/>
            <a:ext cx="64401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Phase 1: Planning</a:t>
            </a:r>
            <a:endParaRPr i="0" sz="3900" u="none" cap="none" strike="noStrike"/>
          </a:p>
        </p:txBody>
      </p:sp>
      <p:sp>
        <p:nvSpPr>
          <p:cNvPr id="1057" name="Google Shape;1057;g394c34ae405_0_1789"/>
          <p:cNvSpPr/>
          <p:nvPr/>
        </p:nvSpPr>
        <p:spPr>
          <a:xfrm>
            <a:off x="1227723" y="1750529"/>
            <a:ext cx="101865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The planning phase establishes the foundation for organizational resilience by defining scope, objectives, and governance structures. This phase sets the strategic direction for all subsequent lifecycle activities.</a:t>
            </a:r>
            <a:endParaRPr i="0" sz="1550" u="none" cap="none" strike="noStrike"/>
          </a:p>
        </p:txBody>
      </p:sp>
      <p:sp>
        <p:nvSpPr>
          <p:cNvPr id="1058" name="Google Shape;1058;g394c34ae405_0_1789"/>
          <p:cNvSpPr/>
          <p:nvPr/>
        </p:nvSpPr>
        <p:spPr>
          <a:xfrm>
            <a:off x="1227723" y="2608846"/>
            <a:ext cx="101865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Define resilience program scope and boundaries</a:t>
            </a:r>
            <a:endParaRPr i="0" sz="1550" u="none" cap="none" strike="noStrike"/>
          </a:p>
        </p:txBody>
      </p:sp>
      <p:sp>
        <p:nvSpPr>
          <p:cNvPr id="1059" name="Google Shape;1059;g394c34ae405_0_1789"/>
          <p:cNvSpPr/>
          <p:nvPr/>
        </p:nvSpPr>
        <p:spPr>
          <a:xfrm>
            <a:off x="1227723" y="2995797"/>
            <a:ext cx="101865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Establish governance structure and accountabilities</a:t>
            </a:r>
            <a:endParaRPr i="0" sz="1550" u="none" cap="none" strike="noStrike"/>
          </a:p>
        </p:txBody>
      </p:sp>
      <p:sp>
        <p:nvSpPr>
          <p:cNvPr id="1060" name="Google Shape;1060;g394c34ae405_0_1789"/>
          <p:cNvSpPr/>
          <p:nvPr/>
        </p:nvSpPr>
        <p:spPr>
          <a:xfrm>
            <a:off x="1227723" y="3382748"/>
            <a:ext cx="101865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Set resilience objectives aligned with business strategy</a:t>
            </a:r>
            <a:endParaRPr i="0" sz="1550" u="none" cap="none" strike="noStrike"/>
          </a:p>
        </p:txBody>
      </p:sp>
      <p:sp>
        <p:nvSpPr>
          <p:cNvPr id="1061" name="Google Shape;1061;g394c34ae405_0_1789"/>
          <p:cNvSpPr/>
          <p:nvPr/>
        </p:nvSpPr>
        <p:spPr>
          <a:xfrm>
            <a:off x="1227723" y="3769700"/>
            <a:ext cx="101865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Identify regulatory and compliance requirements</a:t>
            </a:r>
            <a:endParaRPr i="0" sz="1550" u="none" cap="none" strike="noStrike"/>
          </a:p>
        </p:txBody>
      </p:sp>
      <p:sp>
        <p:nvSpPr>
          <p:cNvPr id="1062" name="Google Shape;1062;g394c34ae405_0_1789"/>
          <p:cNvSpPr/>
          <p:nvPr/>
        </p:nvSpPr>
        <p:spPr>
          <a:xfrm>
            <a:off x="1227723" y="4156651"/>
            <a:ext cx="101865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Allocate resources and establish budgets</a:t>
            </a:r>
            <a:endParaRPr i="0" sz="1550" u="none" cap="none" strike="noStrike"/>
          </a:p>
        </p:txBody>
      </p:sp>
      <p:sp>
        <p:nvSpPr>
          <p:cNvPr id="1063" name="Google Shape;1063;g394c34ae405_0_1789"/>
          <p:cNvSpPr/>
          <p:nvPr/>
        </p:nvSpPr>
        <p:spPr>
          <a:xfrm>
            <a:off x="1227723" y="4543602"/>
            <a:ext cx="101865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Create project timelines and milestones</a:t>
            </a:r>
            <a:endParaRPr i="0" sz="1550" u="none" cap="none" strike="noStrike"/>
          </a:p>
        </p:txBody>
      </p:sp>
      <p:pic>
        <p:nvPicPr>
          <p:cNvPr descr="preencoded.png" id="1064" name="Google Shape;1064;g394c34ae405_0_1789"/>
          <p:cNvPicPr preferRelativeResize="0"/>
          <p:nvPr/>
        </p:nvPicPr>
        <p:blipFill rotWithShape="1">
          <a:blip r:embed="rId3">
            <a:alphaModFix/>
          </a:blip>
          <a:srcRect b="0" l="0" r="0" t="0"/>
          <a:stretch/>
        </p:blipFill>
        <p:spPr>
          <a:xfrm>
            <a:off x="2338987" y="4978500"/>
            <a:ext cx="8405139" cy="1425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g394c34ae405_0_180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71" name="Google Shape;1071;g394c34ae405_0_180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72" name="Google Shape;1072;g394c34ae405_0_1804"/>
          <p:cNvPicPr preferRelativeResize="0"/>
          <p:nvPr/>
        </p:nvPicPr>
        <p:blipFill rotWithShape="1">
          <a:blip r:embed="rId3">
            <a:alphaModFix/>
          </a:blip>
          <a:srcRect b="15141" l="0" r="0" t="28425"/>
          <a:stretch/>
        </p:blipFill>
        <p:spPr>
          <a:xfrm>
            <a:off x="6990425" y="2626425"/>
            <a:ext cx="4455601" cy="3771700"/>
          </a:xfrm>
          <a:prstGeom prst="rect">
            <a:avLst/>
          </a:prstGeom>
          <a:noFill/>
          <a:ln>
            <a:noFill/>
          </a:ln>
        </p:spPr>
      </p:pic>
      <p:sp>
        <p:nvSpPr>
          <p:cNvPr id="1073" name="Google Shape;1073;g394c34ae405_0_1804"/>
          <p:cNvSpPr/>
          <p:nvPr/>
        </p:nvSpPr>
        <p:spPr>
          <a:xfrm>
            <a:off x="439375" y="689625"/>
            <a:ext cx="9023400" cy="6945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4368"/>
              <a:buFont typeface="Nunito Sans"/>
              <a:buNone/>
            </a:pPr>
            <a:r>
              <a:rPr i="0" lang="en-US" sz="4367" u="none" cap="none" strike="noStrike">
                <a:solidFill>
                  <a:srgbClr val="D1282E"/>
                </a:solidFill>
              </a:rPr>
              <a:t>Phase 2: Impact Assessment</a:t>
            </a:r>
            <a:endParaRPr i="0" sz="4367" u="none" cap="none" strike="noStrike"/>
          </a:p>
        </p:txBody>
      </p:sp>
      <p:sp>
        <p:nvSpPr>
          <p:cNvPr id="1074" name="Google Shape;1074;g394c34ae405_0_1804"/>
          <p:cNvSpPr/>
          <p:nvPr/>
        </p:nvSpPr>
        <p:spPr>
          <a:xfrm>
            <a:off x="439375" y="1717459"/>
            <a:ext cx="8463000" cy="10668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736"/>
              <a:buFont typeface="Inter"/>
              <a:buNone/>
            </a:pPr>
            <a:r>
              <a:rPr i="0" lang="en-US" sz="1735" u="none" cap="none" strike="noStrike">
                <a:solidFill>
                  <a:srgbClr val="002060"/>
                </a:solidFill>
              </a:rPr>
              <a:t>Impact assessment identifies critical business processes, dependencies, and potential consequences of disruptions. This analysis drives prioritization and resource allocation decisions throughout the lifecycle.</a:t>
            </a:r>
            <a:endParaRPr i="0" sz="1735" u="none" cap="none" strike="noStrike"/>
          </a:p>
        </p:txBody>
      </p:sp>
      <p:sp>
        <p:nvSpPr>
          <p:cNvPr id="1075" name="Google Shape;1075;g394c34ae405_0_1804"/>
          <p:cNvSpPr/>
          <p:nvPr/>
        </p:nvSpPr>
        <p:spPr>
          <a:xfrm>
            <a:off x="439375" y="3034386"/>
            <a:ext cx="8463000" cy="355500"/>
          </a:xfrm>
          <a:prstGeom prst="rect">
            <a:avLst/>
          </a:prstGeom>
          <a:noFill/>
          <a:ln>
            <a:noFill/>
          </a:ln>
        </p:spPr>
        <p:txBody>
          <a:bodyPr anchorCtr="0" anchor="t" bIns="0" lIns="0" spcFirstLastPara="1" rIns="0" wrap="square" tIns="0">
            <a:noAutofit/>
          </a:bodyPr>
          <a:lstStyle/>
          <a:p>
            <a:pPr indent="-384037" lvl="0" marL="384037" marR="0" rtl="0" algn="l">
              <a:lnSpc>
                <a:spcPct val="161290"/>
              </a:lnSpc>
              <a:spcBef>
                <a:spcPts val="0"/>
              </a:spcBef>
              <a:spcAft>
                <a:spcPts val="0"/>
              </a:spcAft>
              <a:buClr>
                <a:srgbClr val="002060"/>
              </a:buClr>
              <a:buSzPts val="1736"/>
              <a:buChar char="•"/>
            </a:pPr>
            <a:r>
              <a:rPr i="0" lang="en-US" sz="1735" u="none" cap="none" strike="noStrike">
                <a:solidFill>
                  <a:srgbClr val="002060"/>
                </a:solidFill>
              </a:rPr>
              <a:t>Conduct comprehensive business impact analysis</a:t>
            </a:r>
            <a:endParaRPr i="0" sz="1735" u="none" cap="none" strike="noStrike"/>
          </a:p>
        </p:txBody>
      </p:sp>
      <p:sp>
        <p:nvSpPr>
          <p:cNvPr id="1076" name="Google Shape;1076;g394c34ae405_0_1804"/>
          <p:cNvSpPr/>
          <p:nvPr/>
        </p:nvSpPr>
        <p:spPr>
          <a:xfrm>
            <a:off x="439375" y="3467762"/>
            <a:ext cx="8463000" cy="355500"/>
          </a:xfrm>
          <a:prstGeom prst="rect">
            <a:avLst/>
          </a:prstGeom>
          <a:noFill/>
          <a:ln>
            <a:noFill/>
          </a:ln>
        </p:spPr>
        <p:txBody>
          <a:bodyPr anchorCtr="0" anchor="t" bIns="0" lIns="0" spcFirstLastPara="1" rIns="0" wrap="square" tIns="0">
            <a:noAutofit/>
          </a:bodyPr>
          <a:lstStyle/>
          <a:p>
            <a:pPr indent="-384037" lvl="0" marL="384037" marR="0" rtl="0" algn="l">
              <a:lnSpc>
                <a:spcPct val="161290"/>
              </a:lnSpc>
              <a:spcBef>
                <a:spcPts val="0"/>
              </a:spcBef>
              <a:spcAft>
                <a:spcPts val="0"/>
              </a:spcAft>
              <a:buClr>
                <a:srgbClr val="002060"/>
              </a:buClr>
              <a:buSzPts val="1736"/>
              <a:buChar char="•"/>
            </a:pPr>
            <a:r>
              <a:rPr i="0" lang="en-US" sz="1735" u="none" cap="none" strike="noStrike">
                <a:solidFill>
                  <a:srgbClr val="002060"/>
                </a:solidFill>
              </a:rPr>
              <a:t>Identify critical processes and supporting systems</a:t>
            </a:r>
            <a:endParaRPr i="0" sz="1735" u="none" cap="none" strike="noStrike"/>
          </a:p>
        </p:txBody>
      </p:sp>
      <p:sp>
        <p:nvSpPr>
          <p:cNvPr id="1077" name="Google Shape;1077;g394c34ae405_0_1804"/>
          <p:cNvSpPr/>
          <p:nvPr/>
        </p:nvSpPr>
        <p:spPr>
          <a:xfrm>
            <a:off x="439375" y="3901138"/>
            <a:ext cx="8463000" cy="355500"/>
          </a:xfrm>
          <a:prstGeom prst="rect">
            <a:avLst/>
          </a:prstGeom>
          <a:noFill/>
          <a:ln>
            <a:noFill/>
          </a:ln>
        </p:spPr>
        <p:txBody>
          <a:bodyPr anchorCtr="0" anchor="t" bIns="0" lIns="0" spcFirstLastPara="1" rIns="0" wrap="square" tIns="0">
            <a:noAutofit/>
          </a:bodyPr>
          <a:lstStyle/>
          <a:p>
            <a:pPr indent="-384037" lvl="0" marL="384037" marR="0" rtl="0" algn="l">
              <a:lnSpc>
                <a:spcPct val="161290"/>
              </a:lnSpc>
              <a:spcBef>
                <a:spcPts val="0"/>
              </a:spcBef>
              <a:spcAft>
                <a:spcPts val="0"/>
              </a:spcAft>
              <a:buClr>
                <a:srgbClr val="002060"/>
              </a:buClr>
              <a:buSzPts val="1736"/>
              <a:buChar char="•"/>
            </a:pPr>
            <a:r>
              <a:rPr i="0" lang="en-US" sz="1735" u="none" cap="none" strike="noStrike">
                <a:solidFill>
                  <a:srgbClr val="002060"/>
                </a:solidFill>
              </a:rPr>
              <a:t>Map dependencies and single points of failure</a:t>
            </a:r>
            <a:endParaRPr i="0" sz="1735" u="none" cap="none" strike="noStrike"/>
          </a:p>
        </p:txBody>
      </p:sp>
      <p:sp>
        <p:nvSpPr>
          <p:cNvPr id="1078" name="Google Shape;1078;g394c34ae405_0_1804"/>
          <p:cNvSpPr/>
          <p:nvPr/>
        </p:nvSpPr>
        <p:spPr>
          <a:xfrm>
            <a:off x="439375" y="4334513"/>
            <a:ext cx="8463000" cy="355500"/>
          </a:xfrm>
          <a:prstGeom prst="rect">
            <a:avLst/>
          </a:prstGeom>
          <a:noFill/>
          <a:ln>
            <a:noFill/>
          </a:ln>
        </p:spPr>
        <p:txBody>
          <a:bodyPr anchorCtr="0" anchor="t" bIns="0" lIns="0" spcFirstLastPara="1" rIns="0" wrap="square" tIns="0">
            <a:noAutofit/>
          </a:bodyPr>
          <a:lstStyle/>
          <a:p>
            <a:pPr indent="-384037" lvl="0" marL="384037" marR="0" rtl="0" algn="l">
              <a:lnSpc>
                <a:spcPct val="161290"/>
              </a:lnSpc>
              <a:spcBef>
                <a:spcPts val="0"/>
              </a:spcBef>
              <a:spcAft>
                <a:spcPts val="0"/>
              </a:spcAft>
              <a:buClr>
                <a:srgbClr val="002060"/>
              </a:buClr>
              <a:buSzPts val="1736"/>
              <a:buChar char="•"/>
            </a:pPr>
            <a:r>
              <a:rPr i="0" lang="en-US" sz="1735" u="none" cap="none" strike="noStrike">
                <a:solidFill>
                  <a:srgbClr val="002060"/>
                </a:solidFill>
              </a:rPr>
              <a:t>Establish recovery time and point objectives</a:t>
            </a:r>
            <a:endParaRPr i="0" sz="1735" u="none" cap="none" strike="noStrike"/>
          </a:p>
        </p:txBody>
      </p:sp>
      <p:sp>
        <p:nvSpPr>
          <p:cNvPr id="1079" name="Google Shape;1079;g394c34ae405_0_1804"/>
          <p:cNvSpPr/>
          <p:nvPr/>
        </p:nvSpPr>
        <p:spPr>
          <a:xfrm>
            <a:off x="439375" y="4767888"/>
            <a:ext cx="8463000" cy="355500"/>
          </a:xfrm>
          <a:prstGeom prst="rect">
            <a:avLst/>
          </a:prstGeom>
          <a:noFill/>
          <a:ln>
            <a:noFill/>
          </a:ln>
        </p:spPr>
        <p:txBody>
          <a:bodyPr anchorCtr="0" anchor="t" bIns="0" lIns="0" spcFirstLastPara="1" rIns="0" wrap="square" tIns="0">
            <a:noAutofit/>
          </a:bodyPr>
          <a:lstStyle/>
          <a:p>
            <a:pPr indent="-384037" lvl="0" marL="384037" marR="0" rtl="0" algn="l">
              <a:lnSpc>
                <a:spcPct val="161290"/>
              </a:lnSpc>
              <a:spcBef>
                <a:spcPts val="0"/>
              </a:spcBef>
              <a:spcAft>
                <a:spcPts val="0"/>
              </a:spcAft>
              <a:buClr>
                <a:srgbClr val="002060"/>
              </a:buClr>
              <a:buSzPts val="1736"/>
              <a:buChar char="•"/>
            </a:pPr>
            <a:r>
              <a:rPr i="0" lang="en-US" sz="1735" u="none" cap="none" strike="noStrike">
                <a:solidFill>
                  <a:srgbClr val="002060"/>
                </a:solidFill>
              </a:rPr>
              <a:t>Assess financial and operational consequences</a:t>
            </a:r>
            <a:endParaRPr i="0" sz="1735" u="none" cap="none" strike="noStrike"/>
          </a:p>
        </p:txBody>
      </p:sp>
      <p:sp>
        <p:nvSpPr>
          <p:cNvPr id="1080" name="Google Shape;1080;g394c34ae405_0_1804"/>
          <p:cNvSpPr/>
          <p:nvPr/>
        </p:nvSpPr>
        <p:spPr>
          <a:xfrm>
            <a:off x="439375" y="5201264"/>
            <a:ext cx="8463000" cy="355500"/>
          </a:xfrm>
          <a:prstGeom prst="rect">
            <a:avLst/>
          </a:prstGeom>
          <a:noFill/>
          <a:ln>
            <a:noFill/>
          </a:ln>
        </p:spPr>
        <p:txBody>
          <a:bodyPr anchorCtr="0" anchor="t" bIns="0" lIns="0" spcFirstLastPara="1" rIns="0" wrap="square" tIns="0">
            <a:noAutofit/>
          </a:bodyPr>
          <a:lstStyle/>
          <a:p>
            <a:pPr indent="-384037" lvl="0" marL="384037" marR="0" rtl="0" algn="l">
              <a:lnSpc>
                <a:spcPct val="161290"/>
              </a:lnSpc>
              <a:spcBef>
                <a:spcPts val="0"/>
              </a:spcBef>
              <a:spcAft>
                <a:spcPts val="0"/>
              </a:spcAft>
              <a:buClr>
                <a:srgbClr val="002060"/>
              </a:buClr>
              <a:buSzPts val="1736"/>
              <a:buChar char="•"/>
            </a:pPr>
            <a:r>
              <a:rPr i="0" lang="en-US" sz="1735" u="none" cap="none" strike="noStrike">
                <a:solidFill>
                  <a:srgbClr val="002060"/>
                </a:solidFill>
              </a:rPr>
              <a:t>Prioritize processes based on criticality and impact</a:t>
            </a:r>
            <a:endParaRPr i="0" sz="1735" u="none" cap="none" strike="noStrike"/>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394c34ae405_0_181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87" name="Google Shape;1087;g394c34ae405_0_181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88" name="Google Shape;1088;g394c34ae405_0_1819"/>
          <p:cNvPicPr preferRelativeResize="0"/>
          <p:nvPr/>
        </p:nvPicPr>
        <p:blipFill rotWithShape="1">
          <a:blip r:embed="rId3">
            <a:alphaModFix/>
          </a:blip>
          <a:srcRect b="6248" l="0" r="0" t="34743"/>
          <a:stretch/>
        </p:blipFill>
        <p:spPr>
          <a:xfrm>
            <a:off x="0" y="785201"/>
            <a:ext cx="5486400" cy="4856225"/>
          </a:xfrm>
          <a:prstGeom prst="rect">
            <a:avLst/>
          </a:prstGeom>
          <a:noFill/>
          <a:ln>
            <a:noFill/>
          </a:ln>
        </p:spPr>
      </p:pic>
      <p:sp>
        <p:nvSpPr>
          <p:cNvPr id="1089" name="Google Shape;1089;g394c34ae405_0_1819"/>
          <p:cNvSpPr/>
          <p:nvPr/>
        </p:nvSpPr>
        <p:spPr>
          <a:xfrm>
            <a:off x="6100301" y="629475"/>
            <a:ext cx="49860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Phase 3: Strategy</a:t>
            </a:r>
            <a:endParaRPr i="0" sz="3900" u="none" cap="none" strike="noStrike"/>
          </a:p>
        </p:txBody>
      </p:sp>
      <p:sp>
        <p:nvSpPr>
          <p:cNvPr id="1090" name="Google Shape;1090;g394c34ae405_0_1819"/>
          <p:cNvSpPr/>
          <p:nvPr/>
        </p:nvSpPr>
        <p:spPr>
          <a:xfrm>
            <a:off x="6100298" y="1547207"/>
            <a:ext cx="56739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The strategy phase develops specific approaches and solutions to address identified risks and vulnerabilities. Strategies must align with business objectives and risk tolerance levels.</a:t>
            </a:r>
            <a:endParaRPr i="0" sz="1550" u="none" cap="none" strike="noStrike"/>
          </a:p>
        </p:txBody>
      </p:sp>
      <p:sp>
        <p:nvSpPr>
          <p:cNvPr id="1091" name="Google Shape;1091;g394c34ae405_0_1819"/>
          <p:cNvSpPr/>
          <p:nvPr/>
        </p:nvSpPr>
        <p:spPr>
          <a:xfrm>
            <a:off x="6100298" y="3315740"/>
            <a:ext cx="56739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Develop risk treatment strategies for identified threats</a:t>
            </a:r>
            <a:endParaRPr i="0" sz="1550" u="none" cap="none" strike="noStrike"/>
          </a:p>
        </p:txBody>
      </p:sp>
      <p:sp>
        <p:nvSpPr>
          <p:cNvPr id="1092" name="Google Shape;1092;g394c34ae405_0_1819"/>
          <p:cNvSpPr/>
          <p:nvPr/>
        </p:nvSpPr>
        <p:spPr>
          <a:xfrm>
            <a:off x="6100298" y="3702692"/>
            <a:ext cx="56739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Design recovery and continuity solutions</a:t>
            </a:r>
            <a:endParaRPr i="0" sz="1550" u="none" cap="none" strike="noStrike"/>
          </a:p>
        </p:txBody>
      </p:sp>
      <p:sp>
        <p:nvSpPr>
          <p:cNvPr id="1093" name="Google Shape;1093;g394c34ae405_0_1819"/>
          <p:cNvSpPr/>
          <p:nvPr/>
        </p:nvSpPr>
        <p:spPr>
          <a:xfrm>
            <a:off x="6100298" y="4089645"/>
            <a:ext cx="56739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Evaluate technology and process alternatives</a:t>
            </a:r>
            <a:endParaRPr i="0" sz="1550" u="none" cap="none" strike="noStrike"/>
          </a:p>
        </p:txBody>
      </p:sp>
      <p:sp>
        <p:nvSpPr>
          <p:cNvPr id="1094" name="Google Shape;1094;g394c34ae405_0_1819"/>
          <p:cNvSpPr/>
          <p:nvPr/>
        </p:nvSpPr>
        <p:spPr>
          <a:xfrm>
            <a:off x="6100298" y="4476597"/>
            <a:ext cx="56739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Consider cost-benefit analysis for strategy options</a:t>
            </a:r>
            <a:endParaRPr i="0" sz="1550" u="none" cap="none" strike="noStrike"/>
          </a:p>
        </p:txBody>
      </p:sp>
      <p:sp>
        <p:nvSpPr>
          <p:cNvPr id="1095" name="Google Shape;1095;g394c34ae405_0_1819"/>
          <p:cNvSpPr/>
          <p:nvPr/>
        </p:nvSpPr>
        <p:spPr>
          <a:xfrm>
            <a:off x="6100298" y="4863549"/>
            <a:ext cx="56739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Align strategies with organizational risk appetite</a:t>
            </a:r>
            <a:endParaRPr i="0" sz="1550" u="none" cap="none" strike="noStrike"/>
          </a:p>
        </p:txBody>
      </p:sp>
      <p:sp>
        <p:nvSpPr>
          <p:cNvPr id="1096" name="Google Shape;1096;g394c34ae405_0_1819"/>
          <p:cNvSpPr/>
          <p:nvPr/>
        </p:nvSpPr>
        <p:spPr>
          <a:xfrm>
            <a:off x="6100298" y="5258538"/>
            <a:ext cx="56739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Create integration plans with existing capabilities</a:t>
            </a:r>
            <a:endParaRPr i="0" sz="1550" u="none" cap="none" strike="noStrike"/>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g394c34ae405_0_183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103" name="Google Shape;1103;g394c34ae405_0_183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104" name="Google Shape;1104;g394c34ae405_0_1834"/>
          <p:cNvPicPr preferRelativeResize="0"/>
          <p:nvPr/>
        </p:nvPicPr>
        <p:blipFill rotWithShape="1">
          <a:blip r:embed="rId3">
            <a:alphaModFix/>
          </a:blip>
          <a:srcRect b="23089" l="0" r="0" t="14538"/>
          <a:stretch/>
        </p:blipFill>
        <p:spPr>
          <a:xfrm>
            <a:off x="6815675" y="2487525"/>
            <a:ext cx="4196801" cy="3926399"/>
          </a:xfrm>
          <a:prstGeom prst="rect">
            <a:avLst/>
          </a:prstGeom>
          <a:noFill/>
          <a:ln>
            <a:noFill/>
          </a:ln>
        </p:spPr>
      </p:pic>
      <p:sp>
        <p:nvSpPr>
          <p:cNvPr id="1105" name="Google Shape;1105;g394c34ae405_0_1834"/>
          <p:cNvSpPr/>
          <p:nvPr/>
        </p:nvSpPr>
        <p:spPr>
          <a:xfrm>
            <a:off x="285790" y="650615"/>
            <a:ext cx="55299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Phase 4: Implementation</a:t>
            </a:r>
            <a:endParaRPr i="0" sz="3900" u="none" cap="none" strike="noStrike"/>
          </a:p>
        </p:txBody>
      </p:sp>
      <p:sp>
        <p:nvSpPr>
          <p:cNvPr id="1106" name="Google Shape;1106;g394c34ae405_0_1834"/>
          <p:cNvSpPr/>
          <p:nvPr/>
        </p:nvSpPr>
        <p:spPr>
          <a:xfrm>
            <a:off x="285790" y="1568349"/>
            <a:ext cx="75564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Implementation transforms strategic plans into operational capabilities through systematic deployment of solutions. This phase requires careful coordination and change management to ensure successful adoption.</a:t>
            </a:r>
            <a:endParaRPr i="0" sz="1550" u="none" cap="none" strike="noStrike"/>
          </a:p>
        </p:txBody>
      </p:sp>
      <p:sp>
        <p:nvSpPr>
          <p:cNvPr id="1107" name="Google Shape;1107;g394c34ae405_0_1834"/>
          <p:cNvSpPr/>
          <p:nvPr/>
        </p:nvSpPr>
        <p:spPr>
          <a:xfrm>
            <a:off x="285790" y="2744210"/>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Deploy technology infrastructure and backup systems</a:t>
            </a:r>
            <a:endParaRPr i="0" sz="1550" u="none" cap="none" strike="noStrike"/>
          </a:p>
        </p:txBody>
      </p:sp>
      <p:sp>
        <p:nvSpPr>
          <p:cNvPr id="1108" name="Google Shape;1108;g394c34ae405_0_1834"/>
          <p:cNvSpPr/>
          <p:nvPr/>
        </p:nvSpPr>
        <p:spPr>
          <a:xfrm>
            <a:off x="285790" y="3131163"/>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Implement new processes and procedures</a:t>
            </a:r>
            <a:endParaRPr i="0" sz="1550" u="none" cap="none" strike="noStrike"/>
          </a:p>
        </p:txBody>
      </p:sp>
      <p:sp>
        <p:nvSpPr>
          <p:cNvPr id="1109" name="Google Shape;1109;g394c34ae405_0_1834"/>
          <p:cNvSpPr/>
          <p:nvPr/>
        </p:nvSpPr>
        <p:spPr>
          <a:xfrm>
            <a:off x="285790" y="3518117"/>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Train personnel on new capabilities and responsibilities</a:t>
            </a:r>
            <a:endParaRPr i="0" sz="1550" u="none" cap="none" strike="noStrike"/>
          </a:p>
        </p:txBody>
      </p:sp>
      <p:sp>
        <p:nvSpPr>
          <p:cNvPr id="1110" name="Google Shape;1110;g394c34ae405_0_1834"/>
          <p:cNvSpPr/>
          <p:nvPr/>
        </p:nvSpPr>
        <p:spPr>
          <a:xfrm>
            <a:off x="285790" y="3905070"/>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Establish communication and escalation protocols</a:t>
            </a:r>
            <a:endParaRPr i="0" sz="1550" u="none" cap="none" strike="noStrike"/>
          </a:p>
        </p:txBody>
      </p:sp>
      <p:sp>
        <p:nvSpPr>
          <p:cNvPr id="1111" name="Google Shape;1111;g394c34ae405_0_1834"/>
          <p:cNvSpPr/>
          <p:nvPr/>
        </p:nvSpPr>
        <p:spPr>
          <a:xfrm>
            <a:off x="285790" y="4292023"/>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Create documentation and operational guides</a:t>
            </a:r>
            <a:endParaRPr i="0" sz="1550" u="none" cap="none" strike="noStrike"/>
          </a:p>
        </p:txBody>
      </p:sp>
      <p:sp>
        <p:nvSpPr>
          <p:cNvPr id="1112" name="Google Shape;1112;g394c34ae405_0_1834"/>
          <p:cNvSpPr/>
          <p:nvPr/>
        </p:nvSpPr>
        <p:spPr>
          <a:xfrm>
            <a:off x="285790" y="4678976"/>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Manage change across affected business units</a:t>
            </a:r>
            <a:endParaRPr i="0" sz="1550" u="none" cap="none" strike="noStrike"/>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394c34ae405_0_1849"/>
          <p:cNvSpPr txBox="1"/>
          <p:nvPr>
            <p:ph idx="11" type="ftr"/>
          </p:nvPr>
        </p:nvSpPr>
        <p:spPr>
          <a:xfrm>
            <a:off x="44300" y="6574150"/>
            <a:ext cx="39759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119" name="Google Shape;1119;g394c34ae405_0_184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120" name="Google Shape;1120;g394c34ae405_0_1849"/>
          <p:cNvPicPr preferRelativeResize="0"/>
          <p:nvPr/>
        </p:nvPicPr>
        <p:blipFill rotWithShape="1">
          <a:blip r:embed="rId3">
            <a:alphaModFix/>
          </a:blip>
          <a:srcRect b="0" l="0" r="0" t="0"/>
          <a:stretch/>
        </p:blipFill>
        <p:spPr>
          <a:xfrm>
            <a:off x="127000" y="292801"/>
            <a:ext cx="11530703" cy="1955275"/>
          </a:xfrm>
          <a:prstGeom prst="rect">
            <a:avLst/>
          </a:prstGeom>
          <a:noFill/>
          <a:ln>
            <a:noFill/>
          </a:ln>
        </p:spPr>
      </p:pic>
      <p:sp>
        <p:nvSpPr>
          <p:cNvPr id="1121" name="Google Shape;1121;g394c34ae405_0_1849"/>
          <p:cNvSpPr/>
          <p:nvPr/>
        </p:nvSpPr>
        <p:spPr>
          <a:xfrm>
            <a:off x="424639" y="2473200"/>
            <a:ext cx="43149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Phase 5: Testing</a:t>
            </a:r>
            <a:endParaRPr i="0" sz="3900" u="none" cap="none" strike="noStrike"/>
          </a:p>
        </p:txBody>
      </p:sp>
      <p:sp>
        <p:nvSpPr>
          <p:cNvPr id="1122" name="Google Shape;1122;g394c34ae405_0_1849"/>
          <p:cNvSpPr/>
          <p:nvPr/>
        </p:nvSpPr>
        <p:spPr>
          <a:xfrm>
            <a:off x="424639" y="3390929"/>
            <a:ext cx="113427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Testing validates the effectiveness of implemented resilience capabilities through structured exercises and simulations. Define the exercise/testing criteria to validate that the plans will accomplish the desired goal.</a:t>
            </a:r>
            <a:endParaRPr i="0" sz="1550" u="none" cap="none" strike="noStrike"/>
          </a:p>
        </p:txBody>
      </p:sp>
      <p:sp>
        <p:nvSpPr>
          <p:cNvPr id="1123" name="Google Shape;1123;g394c34ae405_0_1849"/>
          <p:cNvSpPr/>
          <p:nvPr/>
        </p:nvSpPr>
        <p:spPr>
          <a:xfrm>
            <a:off x="424639" y="4249246"/>
            <a:ext cx="11342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Conduct tabletop exercises for decision-making validation</a:t>
            </a:r>
            <a:endParaRPr i="0" sz="1550" u="none" cap="none" strike="noStrike"/>
          </a:p>
        </p:txBody>
      </p:sp>
      <p:sp>
        <p:nvSpPr>
          <p:cNvPr id="1124" name="Google Shape;1124;g394c34ae405_0_1849"/>
          <p:cNvSpPr/>
          <p:nvPr/>
        </p:nvSpPr>
        <p:spPr>
          <a:xfrm>
            <a:off x="424639" y="4636197"/>
            <a:ext cx="11342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Perform functional tests of recovery procedures</a:t>
            </a:r>
            <a:endParaRPr i="0" sz="1550" u="none" cap="none" strike="noStrike"/>
          </a:p>
        </p:txBody>
      </p:sp>
      <p:sp>
        <p:nvSpPr>
          <p:cNvPr id="1125" name="Google Shape;1125;g394c34ae405_0_1849"/>
          <p:cNvSpPr/>
          <p:nvPr/>
        </p:nvSpPr>
        <p:spPr>
          <a:xfrm>
            <a:off x="424639" y="5023148"/>
            <a:ext cx="11342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Execute full-scale simulation exercises</a:t>
            </a:r>
            <a:endParaRPr i="0" sz="1550" u="none" cap="none" strike="noStrike"/>
          </a:p>
        </p:txBody>
      </p:sp>
      <p:sp>
        <p:nvSpPr>
          <p:cNvPr id="1126" name="Google Shape;1126;g394c34ae405_0_1849"/>
          <p:cNvSpPr/>
          <p:nvPr/>
        </p:nvSpPr>
        <p:spPr>
          <a:xfrm>
            <a:off x="424639" y="5410100"/>
            <a:ext cx="11342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Test communication and notification systems</a:t>
            </a:r>
            <a:endParaRPr i="0" sz="1550" u="none" cap="none" strike="noStrike"/>
          </a:p>
        </p:txBody>
      </p:sp>
      <p:sp>
        <p:nvSpPr>
          <p:cNvPr id="1127" name="Google Shape;1127;g394c34ae405_0_1849"/>
          <p:cNvSpPr/>
          <p:nvPr/>
        </p:nvSpPr>
        <p:spPr>
          <a:xfrm>
            <a:off x="424639" y="6040001"/>
            <a:ext cx="11342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Validate backup and recovery capabilities</a:t>
            </a:r>
            <a:endParaRPr i="0" sz="1550" u="none" cap="none" strike="noStrike"/>
          </a:p>
        </p:txBody>
      </p:sp>
      <p:sp>
        <p:nvSpPr>
          <p:cNvPr id="1128" name="Google Shape;1128;g394c34ae405_0_1849"/>
          <p:cNvSpPr/>
          <p:nvPr/>
        </p:nvSpPr>
        <p:spPr>
          <a:xfrm>
            <a:off x="424639" y="5722602"/>
            <a:ext cx="113427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Document test results and identify improvement areas</a:t>
            </a:r>
            <a:endParaRPr i="0" sz="1550" u="none" cap="none" strike="noStrike"/>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g394c34ae405_0_186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135" name="Google Shape;1135;g394c34ae405_0_186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136" name="Google Shape;1136;g394c34ae405_0_1864"/>
          <p:cNvSpPr/>
          <p:nvPr/>
        </p:nvSpPr>
        <p:spPr>
          <a:xfrm>
            <a:off x="6121440" y="790290"/>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Phase 6: Monitoring</a:t>
            </a:r>
            <a:endParaRPr i="0" sz="3900" u="none" cap="none" strike="noStrike"/>
          </a:p>
        </p:txBody>
      </p:sp>
      <p:sp>
        <p:nvSpPr>
          <p:cNvPr id="1137" name="Google Shape;1137;g394c34ae405_0_1864"/>
          <p:cNvSpPr/>
          <p:nvPr/>
        </p:nvSpPr>
        <p:spPr>
          <a:xfrm>
            <a:off x="6121447" y="1708025"/>
            <a:ext cx="56103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Continuous monitoring ensures resilience capabilities remain effective and identifies emerging risks or changes requiring attention. This phase provides early warning of potential issues.</a:t>
            </a:r>
            <a:endParaRPr i="0" sz="1550" u="none" cap="none" strike="noStrike"/>
          </a:p>
        </p:txBody>
      </p:sp>
      <p:sp>
        <p:nvSpPr>
          <p:cNvPr id="1138" name="Google Shape;1138;g394c34ae405_0_1864"/>
          <p:cNvSpPr/>
          <p:nvPr/>
        </p:nvSpPr>
        <p:spPr>
          <a:xfrm>
            <a:off x="6121440" y="3559135"/>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Establish key performance indicators for resilience</a:t>
            </a:r>
            <a:endParaRPr i="0" sz="1550" u="none" cap="none" strike="noStrike"/>
          </a:p>
        </p:txBody>
      </p:sp>
      <p:sp>
        <p:nvSpPr>
          <p:cNvPr id="1139" name="Google Shape;1139;g394c34ae405_0_1864"/>
          <p:cNvSpPr/>
          <p:nvPr/>
        </p:nvSpPr>
        <p:spPr>
          <a:xfrm>
            <a:off x="6121440" y="3946088"/>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Implement continuous monitoring systems</a:t>
            </a:r>
            <a:endParaRPr i="0" sz="1550" u="none" cap="none" strike="noStrike"/>
          </a:p>
        </p:txBody>
      </p:sp>
      <p:sp>
        <p:nvSpPr>
          <p:cNvPr id="1140" name="Google Shape;1140;g394c34ae405_0_1864"/>
          <p:cNvSpPr/>
          <p:nvPr/>
        </p:nvSpPr>
        <p:spPr>
          <a:xfrm>
            <a:off x="6121440" y="4333042"/>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Track threat landscape changes and emerging risks</a:t>
            </a:r>
            <a:endParaRPr i="0" sz="1550" u="none" cap="none" strike="noStrike"/>
          </a:p>
        </p:txBody>
      </p:sp>
      <p:sp>
        <p:nvSpPr>
          <p:cNvPr id="1141" name="Google Shape;1141;g394c34ae405_0_1864"/>
          <p:cNvSpPr/>
          <p:nvPr/>
        </p:nvSpPr>
        <p:spPr>
          <a:xfrm>
            <a:off x="6121440" y="4719995"/>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Monitor system performance and availability</a:t>
            </a:r>
            <a:endParaRPr i="0" sz="1550" u="none" cap="none" strike="noStrike"/>
          </a:p>
        </p:txBody>
      </p:sp>
      <p:sp>
        <p:nvSpPr>
          <p:cNvPr id="1142" name="Google Shape;1142;g394c34ae405_0_1864"/>
          <p:cNvSpPr/>
          <p:nvPr/>
        </p:nvSpPr>
        <p:spPr>
          <a:xfrm>
            <a:off x="6121440" y="5106948"/>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Assess compliance with regulatory requirements</a:t>
            </a:r>
            <a:endParaRPr i="0" sz="1550" u="none" cap="none" strike="noStrike"/>
          </a:p>
        </p:txBody>
      </p:sp>
      <p:sp>
        <p:nvSpPr>
          <p:cNvPr id="1143" name="Google Shape;1143;g394c34ae405_0_1864"/>
          <p:cNvSpPr/>
          <p:nvPr/>
        </p:nvSpPr>
        <p:spPr>
          <a:xfrm>
            <a:off x="6121440" y="5493901"/>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Generate regular reporting for management oversight</a:t>
            </a:r>
            <a:endParaRPr i="0" sz="1550" u="none" cap="none" strike="noStrike"/>
          </a:p>
        </p:txBody>
      </p:sp>
      <p:pic>
        <p:nvPicPr>
          <p:cNvPr descr="Big Data Technology for Business Finance Concept. (Provided by Getty Images)" id="1144" name="Google Shape;1144;g394c34ae405_0_1864"/>
          <p:cNvPicPr preferRelativeResize="0"/>
          <p:nvPr/>
        </p:nvPicPr>
        <p:blipFill>
          <a:blip r:embed="rId3">
            <a:alphaModFix/>
          </a:blip>
          <a:stretch>
            <a:fillRect/>
          </a:stretch>
        </p:blipFill>
        <p:spPr>
          <a:xfrm>
            <a:off x="280750" y="1862288"/>
            <a:ext cx="5356652" cy="31334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g394c34ae405_0_187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151" name="Google Shape;1151;g394c34ae405_0_187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152" name="Google Shape;1152;g394c34ae405_0_1879"/>
          <p:cNvPicPr preferRelativeResize="0"/>
          <p:nvPr/>
        </p:nvPicPr>
        <p:blipFill rotWithShape="1">
          <a:blip r:embed="rId3">
            <a:alphaModFix/>
          </a:blip>
          <a:srcRect b="-437" l="0" r="0" t="17949"/>
          <a:stretch/>
        </p:blipFill>
        <p:spPr>
          <a:xfrm>
            <a:off x="7516100" y="2520875"/>
            <a:ext cx="3855949" cy="4138322"/>
          </a:xfrm>
          <a:prstGeom prst="rect">
            <a:avLst/>
          </a:prstGeom>
          <a:noFill/>
          <a:ln>
            <a:noFill/>
          </a:ln>
        </p:spPr>
      </p:pic>
      <p:sp>
        <p:nvSpPr>
          <p:cNvPr id="1153" name="Google Shape;1153;g394c34ae405_0_1879"/>
          <p:cNvSpPr/>
          <p:nvPr/>
        </p:nvSpPr>
        <p:spPr>
          <a:xfrm>
            <a:off x="425290" y="650640"/>
            <a:ext cx="49617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Phase 7: Review</a:t>
            </a:r>
            <a:endParaRPr i="0" sz="3900" u="none" cap="none" strike="noStrike"/>
          </a:p>
        </p:txBody>
      </p:sp>
      <p:sp>
        <p:nvSpPr>
          <p:cNvPr id="1154" name="Google Shape;1154;g394c34ae405_0_1879"/>
          <p:cNvSpPr/>
          <p:nvPr/>
        </p:nvSpPr>
        <p:spPr>
          <a:xfrm>
            <a:off x="425290" y="1568374"/>
            <a:ext cx="75564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Regular review evaluates overall program effectiveness and identifies opportunities for enhancement. This phase closes the lifecycle loop by feeding insights back into planning activities.</a:t>
            </a:r>
            <a:endParaRPr i="0" sz="1550" u="none" cap="none" strike="noStrike"/>
          </a:p>
        </p:txBody>
      </p:sp>
      <p:sp>
        <p:nvSpPr>
          <p:cNvPr id="1155" name="Google Shape;1155;g394c34ae405_0_1879"/>
          <p:cNvSpPr/>
          <p:nvPr/>
        </p:nvSpPr>
        <p:spPr>
          <a:xfrm>
            <a:off x="425290" y="2744235"/>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Conduct periodic program maturity assessments</a:t>
            </a:r>
            <a:endParaRPr i="0" sz="1550" u="none" cap="none" strike="noStrike"/>
          </a:p>
        </p:txBody>
      </p:sp>
      <p:sp>
        <p:nvSpPr>
          <p:cNvPr id="1156" name="Google Shape;1156;g394c34ae405_0_1879"/>
          <p:cNvSpPr/>
          <p:nvPr/>
        </p:nvSpPr>
        <p:spPr>
          <a:xfrm>
            <a:off x="425290" y="3131188"/>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Review test results and lessons learned</a:t>
            </a:r>
            <a:endParaRPr i="0" sz="1550" u="none" cap="none" strike="noStrike"/>
          </a:p>
        </p:txBody>
      </p:sp>
      <p:sp>
        <p:nvSpPr>
          <p:cNvPr id="1157" name="Google Shape;1157;g394c34ae405_0_1879"/>
          <p:cNvSpPr/>
          <p:nvPr/>
        </p:nvSpPr>
        <p:spPr>
          <a:xfrm>
            <a:off x="425290" y="3518142"/>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Analyze incident response performance</a:t>
            </a:r>
            <a:endParaRPr i="0" sz="1550" u="none" cap="none" strike="noStrike"/>
          </a:p>
        </p:txBody>
      </p:sp>
      <p:sp>
        <p:nvSpPr>
          <p:cNvPr id="1158" name="Google Shape;1158;g394c34ae405_0_1879"/>
          <p:cNvSpPr/>
          <p:nvPr/>
        </p:nvSpPr>
        <p:spPr>
          <a:xfrm>
            <a:off x="425290" y="3905095"/>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Evaluate changes in business or threat environment</a:t>
            </a:r>
            <a:endParaRPr i="0" sz="1550" u="none" cap="none" strike="noStrike"/>
          </a:p>
        </p:txBody>
      </p:sp>
      <p:sp>
        <p:nvSpPr>
          <p:cNvPr id="1159" name="Google Shape;1159;g394c34ae405_0_1879"/>
          <p:cNvSpPr/>
          <p:nvPr/>
        </p:nvSpPr>
        <p:spPr>
          <a:xfrm>
            <a:off x="425290" y="4292048"/>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Update strategies based on new requirements</a:t>
            </a:r>
            <a:endParaRPr i="0" sz="1550" u="none" cap="none" strike="noStrike"/>
          </a:p>
        </p:txBody>
      </p:sp>
      <p:sp>
        <p:nvSpPr>
          <p:cNvPr id="1160" name="Google Shape;1160;g394c34ae405_0_1879"/>
          <p:cNvSpPr/>
          <p:nvPr/>
        </p:nvSpPr>
        <p:spPr>
          <a:xfrm>
            <a:off x="425290" y="4679001"/>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Plan improvements for next lifecycle iteration</a:t>
            </a:r>
            <a:endParaRPr i="0" sz="1550" u="none" cap="none" strike="noStrike"/>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g394c34ae405_0_189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167" name="Google Shape;1167;g394c34ae405_0_189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168" name="Google Shape;1168;g394c34ae405_0_1894"/>
          <p:cNvSpPr/>
          <p:nvPr/>
        </p:nvSpPr>
        <p:spPr>
          <a:xfrm>
            <a:off x="349800" y="300688"/>
            <a:ext cx="5744100" cy="5463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436"/>
              <a:buFont typeface="Nunito Sans"/>
              <a:buNone/>
            </a:pPr>
            <a:r>
              <a:rPr i="0" lang="en-US" sz="3436" u="none" cap="none" strike="noStrike">
                <a:solidFill>
                  <a:srgbClr val="D1282E"/>
                </a:solidFill>
              </a:rPr>
              <a:t>How the Phases Interconnect</a:t>
            </a:r>
            <a:endParaRPr i="0" sz="3436" u="none" cap="none" strike="noStrike"/>
          </a:p>
        </p:txBody>
      </p:sp>
      <p:sp>
        <p:nvSpPr>
          <p:cNvPr id="1169" name="Google Shape;1169;g394c34ae405_0_1894"/>
          <p:cNvSpPr/>
          <p:nvPr/>
        </p:nvSpPr>
        <p:spPr>
          <a:xfrm>
            <a:off x="349800" y="1196698"/>
            <a:ext cx="11492400" cy="559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66"/>
              <a:buFont typeface="Inter"/>
              <a:buNone/>
            </a:pPr>
            <a:r>
              <a:rPr i="0" lang="en-US" sz="1365" u="none" cap="none" strike="noStrike">
                <a:solidFill>
                  <a:srgbClr val="002060"/>
                </a:solidFill>
              </a:rPr>
              <a:t>The lifecycle phases operate as an integrated system where outputs from one phase become inputs to others. Understanding these interconnections ensures effective program coordination.</a:t>
            </a:r>
            <a:endParaRPr i="0" sz="1365" u="none" cap="none" strike="noStrike"/>
          </a:p>
        </p:txBody>
      </p:sp>
      <p:sp>
        <p:nvSpPr>
          <p:cNvPr id="1170" name="Google Shape;1170;g394c34ae405_0_1894"/>
          <p:cNvSpPr/>
          <p:nvPr/>
        </p:nvSpPr>
        <p:spPr>
          <a:xfrm>
            <a:off x="2306054" y="2033959"/>
            <a:ext cx="2186100" cy="273300"/>
          </a:xfrm>
          <a:prstGeom prst="rect">
            <a:avLst/>
          </a:prstGeom>
          <a:noFill/>
          <a:ln>
            <a:noFill/>
          </a:ln>
        </p:spPr>
        <p:txBody>
          <a:bodyPr anchorCtr="0" anchor="t" bIns="0" lIns="0" spcFirstLastPara="1" rIns="0" wrap="square" tIns="0">
            <a:noAutofit/>
          </a:bodyPr>
          <a:lstStyle/>
          <a:p>
            <a:pPr indent="0" lvl="0" marL="0" marR="0" rtl="0" algn="r">
              <a:lnSpc>
                <a:spcPct val="123076"/>
              </a:lnSpc>
              <a:spcBef>
                <a:spcPts val="0"/>
              </a:spcBef>
              <a:spcAft>
                <a:spcPts val="0"/>
              </a:spcAft>
              <a:buClr>
                <a:srgbClr val="002060"/>
              </a:buClr>
              <a:buSzPts val="1718"/>
              <a:buFont typeface="Nunito Sans"/>
              <a:buNone/>
            </a:pPr>
            <a:r>
              <a:rPr i="0" lang="en-US" sz="1718" u="none" cap="none" strike="noStrike">
                <a:solidFill>
                  <a:srgbClr val="002060"/>
                </a:solidFill>
              </a:rPr>
              <a:t>Plan</a:t>
            </a:r>
            <a:endParaRPr i="0" sz="1718" u="none" cap="none" strike="noStrike"/>
          </a:p>
        </p:txBody>
      </p:sp>
      <p:sp>
        <p:nvSpPr>
          <p:cNvPr id="1171" name="Google Shape;1171;g394c34ae405_0_1894"/>
          <p:cNvSpPr/>
          <p:nvPr/>
        </p:nvSpPr>
        <p:spPr>
          <a:xfrm>
            <a:off x="1036975" y="2383961"/>
            <a:ext cx="3560100" cy="279600"/>
          </a:xfrm>
          <a:prstGeom prst="rect">
            <a:avLst/>
          </a:prstGeom>
          <a:noFill/>
          <a:ln>
            <a:noFill/>
          </a:ln>
        </p:spPr>
        <p:txBody>
          <a:bodyPr anchorCtr="0" anchor="t" bIns="0" lIns="0" spcFirstLastPara="1" rIns="0" wrap="square" tIns="0">
            <a:noAutofit/>
          </a:bodyPr>
          <a:lstStyle/>
          <a:p>
            <a:pPr indent="0" lvl="0" marL="0" marR="0" rtl="0" algn="r">
              <a:lnSpc>
                <a:spcPct val="161290"/>
              </a:lnSpc>
              <a:spcBef>
                <a:spcPts val="0"/>
              </a:spcBef>
              <a:spcAft>
                <a:spcPts val="0"/>
              </a:spcAft>
              <a:buClr>
                <a:srgbClr val="002060"/>
              </a:buClr>
              <a:buSzPts val="1366"/>
              <a:buFont typeface="Inter"/>
              <a:buNone/>
            </a:pPr>
            <a:r>
              <a:rPr i="0" lang="en-US" sz="1365" u="none" cap="none" strike="noStrike">
                <a:solidFill>
                  <a:srgbClr val="002060"/>
                </a:solidFill>
              </a:rPr>
              <a:t>Sets direction and scope</a:t>
            </a:r>
            <a:endParaRPr i="0" sz="1365" u="none" cap="none" strike="noStrike"/>
          </a:p>
        </p:txBody>
      </p:sp>
      <p:pic>
        <p:nvPicPr>
          <p:cNvPr descr="preencoded.png" id="1172" name="Google Shape;1172;g394c34ae405_0_1894"/>
          <p:cNvPicPr preferRelativeResize="0"/>
          <p:nvPr/>
        </p:nvPicPr>
        <p:blipFill rotWithShape="1">
          <a:blip r:embed="rId3">
            <a:alphaModFix/>
          </a:blip>
          <a:srcRect b="0" l="0" r="0" t="0"/>
          <a:stretch/>
        </p:blipFill>
        <p:spPr>
          <a:xfrm>
            <a:off x="4084706" y="1952972"/>
            <a:ext cx="4022237" cy="4022237"/>
          </a:xfrm>
          <a:prstGeom prst="rect">
            <a:avLst/>
          </a:prstGeom>
          <a:noFill/>
          <a:ln>
            <a:noFill/>
          </a:ln>
        </p:spPr>
      </p:pic>
      <p:pic>
        <p:nvPicPr>
          <p:cNvPr descr="preencoded.png" id="1173" name="Google Shape;1173;g394c34ae405_0_1894"/>
          <p:cNvPicPr preferRelativeResize="0"/>
          <p:nvPr/>
        </p:nvPicPr>
        <p:blipFill rotWithShape="1">
          <a:blip r:embed="rId4">
            <a:alphaModFix/>
          </a:blip>
          <a:srcRect b="0" l="0" r="0" t="0"/>
          <a:stretch/>
        </p:blipFill>
        <p:spPr>
          <a:xfrm>
            <a:off x="5481072" y="2478503"/>
            <a:ext cx="261638" cy="326995"/>
          </a:xfrm>
          <a:prstGeom prst="rect">
            <a:avLst/>
          </a:prstGeom>
          <a:noFill/>
          <a:ln>
            <a:noFill/>
          </a:ln>
        </p:spPr>
      </p:pic>
      <p:sp>
        <p:nvSpPr>
          <p:cNvPr id="1174" name="Google Shape;1174;g394c34ae405_0_1894"/>
          <p:cNvSpPr/>
          <p:nvPr/>
        </p:nvSpPr>
        <p:spPr>
          <a:xfrm>
            <a:off x="7594577" y="1822371"/>
            <a:ext cx="2186100" cy="2733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718"/>
              <a:buFont typeface="Nunito Sans"/>
              <a:buNone/>
            </a:pPr>
            <a:r>
              <a:rPr i="0" lang="en-US" sz="1718" u="none" cap="none" strike="noStrike">
                <a:solidFill>
                  <a:srgbClr val="002060"/>
                </a:solidFill>
              </a:rPr>
              <a:t>Assess</a:t>
            </a:r>
            <a:endParaRPr i="0" sz="1718" u="none" cap="none" strike="noStrike"/>
          </a:p>
        </p:txBody>
      </p:sp>
      <p:sp>
        <p:nvSpPr>
          <p:cNvPr id="1175" name="Google Shape;1175;g394c34ae405_0_1894"/>
          <p:cNvSpPr/>
          <p:nvPr/>
        </p:nvSpPr>
        <p:spPr>
          <a:xfrm>
            <a:off x="7594577" y="2200561"/>
            <a:ext cx="3560400" cy="279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66"/>
              <a:buFont typeface="Inter"/>
              <a:buNone/>
            </a:pPr>
            <a:r>
              <a:rPr i="0" lang="en-US" sz="1365" u="none" cap="none" strike="noStrike">
                <a:solidFill>
                  <a:srgbClr val="002060"/>
                </a:solidFill>
              </a:rPr>
              <a:t>Identifies critical needs</a:t>
            </a:r>
            <a:endParaRPr i="0" sz="1365" u="none" cap="none" strike="noStrike"/>
          </a:p>
        </p:txBody>
      </p:sp>
      <p:pic>
        <p:nvPicPr>
          <p:cNvPr descr="preencoded.png" id="1176" name="Google Shape;1176;g394c34ae405_0_1894"/>
          <p:cNvPicPr preferRelativeResize="0"/>
          <p:nvPr/>
        </p:nvPicPr>
        <p:blipFill rotWithShape="1">
          <a:blip r:embed="rId5">
            <a:alphaModFix/>
          </a:blip>
          <a:srcRect b="0" l="0" r="0" t="0"/>
          <a:stretch/>
        </p:blipFill>
        <p:spPr>
          <a:xfrm>
            <a:off x="4084706" y="1952972"/>
            <a:ext cx="4022237" cy="4022237"/>
          </a:xfrm>
          <a:prstGeom prst="rect">
            <a:avLst/>
          </a:prstGeom>
          <a:noFill/>
          <a:ln>
            <a:noFill/>
          </a:ln>
        </p:spPr>
      </p:pic>
      <p:pic>
        <p:nvPicPr>
          <p:cNvPr descr="preencoded.png" id="1177" name="Google Shape;1177;g394c34ae405_0_1894"/>
          <p:cNvPicPr preferRelativeResize="0"/>
          <p:nvPr/>
        </p:nvPicPr>
        <p:blipFill rotWithShape="1">
          <a:blip r:embed="rId6">
            <a:alphaModFix/>
          </a:blip>
          <a:srcRect b="0" l="0" r="0" t="0"/>
          <a:stretch/>
        </p:blipFill>
        <p:spPr>
          <a:xfrm>
            <a:off x="6867945" y="2720523"/>
            <a:ext cx="261638" cy="326995"/>
          </a:xfrm>
          <a:prstGeom prst="rect">
            <a:avLst/>
          </a:prstGeom>
          <a:noFill/>
          <a:ln>
            <a:noFill/>
          </a:ln>
        </p:spPr>
      </p:pic>
      <p:sp>
        <p:nvSpPr>
          <p:cNvPr id="1178" name="Google Shape;1178;g394c34ae405_0_1894"/>
          <p:cNvSpPr/>
          <p:nvPr/>
        </p:nvSpPr>
        <p:spPr>
          <a:xfrm>
            <a:off x="8281732" y="3711749"/>
            <a:ext cx="2186100" cy="2733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718"/>
              <a:buFont typeface="Nunito Sans"/>
              <a:buNone/>
            </a:pPr>
            <a:r>
              <a:rPr i="0" lang="en-US" sz="1718" u="none" cap="none" strike="noStrike">
                <a:solidFill>
                  <a:srgbClr val="002060"/>
                </a:solidFill>
              </a:rPr>
              <a:t>Strategize</a:t>
            </a:r>
            <a:endParaRPr i="0" sz="1718" u="none" cap="none" strike="noStrike"/>
          </a:p>
        </p:txBody>
      </p:sp>
      <p:sp>
        <p:nvSpPr>
          <p:cNvPr id="1179" name="Google Shape;1179;g394c34ae405_0_1894"/>
          <p:cNvSpPr/>
          <p:nvPr/>
        </p:nvSpPr>
        <p:spPr>
          <a:xfrm>
            <a:off x="8281732" y="4089939"/>
            <a:ext cx="3385200" cy="279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66"/>
              <a:buFont typeface="Inter"/>
              <a:buNone/>
            </a:pPr>
            <a:r>
              <a:rPr i="0" lang="en-US" sz="1365" u="none" cap="none" strike="noStrike">
                <a:solidFill>
                  <a:srgbClr val="002060"/>
                </a:solidFill>
              </a:rPr>
              <a:t>Designs solutions</a:t>
            </a:r>
            <a:endParaRPr i="0" sz="1365" u="none" cap="none" strike="noStrike"/>
          </a:p>
        </p:txBody>
      </p:sp>
      <p:pic>
        <p:nvPicPr>
          <p:cNvPr descr="preencoded.png" id="1180" name="Google Shape;1180;g394c34ae405_0_1894"/>
          <p:cNvPicPr preferRelativeResize="0"/>
          <p:nvPr/>
        </p:nvPicPr>
        <p:blipFill rotWithShape="1">
          <a:blip r:embed="rId7">
            <a:alphaModFix/>
          </a:blip>
          <a:srcRect b="0" l="0" r="0" t="0"/>
          <a:stretch/>
        </p:blipFill>
        <p:spPr>
          <a:xfrm>
            <a:off x="4084706" y="1952972"/>
            <a:ext cx="4022237" cy="4022237"/>
          </a:xfrm>
          <a:prstGeom prst="rect">
            <a:avLst/>
          </a:prstGeom>
          <a:noFill/>
          <a:ln>
            <a:noFill/>
          </a:ln>
        </p:spPr>
      </p:pic>
      <p:pic>
        <p:nvPicPr>
          <p:cNvPr descr="preencoded.png" id="1181" name="Google Shape;1181;g394c34ae405_0_1894"/>
          <p:cNvPicPr preferRelativeResize="0"/>
          <p:nvPr/>
        </p:nvPicPr>
        <p:blipFill rotWithShape="1">
          <a:blip r:embed="rId8">
            <a:alphaModFix/>
          </a:blip>
          <a:srcRect b="0" l="0" r="0" t="0"/>
          <a:stretch/>
        </p:blipFill>
        <p:spPr>
          <a:xfrm>
            <a:off x="7351778" y="4042560"/>
            <a:ext cx="261638" cy="326995"/>
          </a:xfrm>
          <a:prstGeom prst="rect">
            <a:avLst/>
          </a:prstGeom>
          <a:noFill/>
          <a:ln>
            <a:noFill/>
          </a:ln>
        </p:spPr>
      </p:pic>
      <p:sp>
        <p:nvSpPr>
          <p:cNvPr id="1182" name="Google Shape;1182;g394c34ae405_0_1894"/>
          <p:cNvSpPr/>
          <p:nvPr/>
        </p:nvSpPr>
        <p:spPr>
          <a:xfrm>
            <a:off x="7594577" y="5336552"/>
            <a:ext cx="2186100" cy="2733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718"/>
              <a:buFont typeface="Nunito Sans"/>
              <a:buNone/>
            </a:pPr>
            <a:r>
              <a:rPr i="0" lang="en-US" sz="1718" u="none" cap="none" strike="noStrike">
                <a:solidFill>
                  <a:srgbClr val="002060"/>
                </a:solidFill>
              </a:rPr>
              <a:t>Implement</a:t>
            </a:r>
            <a:endParaRPr i="0" sz="1718" u="none" cap="none" strike="noStrike"/>
          </a:p>
        </p:txBody>
      </p:sp>
      <p:sp>
        <p:nvSpPr>
          <p:cNvPr id="1183" name="Google Shape;1183;g394c34ae405_0_1894"/>
          <p:cNvSpPr/>
          <p:nvPr/>
        </p:nvSpPr>
        <p:spPr>
          <a:xfrm>
            <a:off x="7594577" y="5714741"/>
            <a:ext cx="3560400" cy="279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66"/>
              <a:buFont typeface="Inter"/>
              <a:buNone/>
            </a:pPr>
            <a:r>
              <a:rPr i="0" lang="en-US" sz="1365" u="none" cap="none" strike="noStrike">
                <a:solidFill>
                  <a:srgbClr val="002060"/>
                </a:solidFill>
              </a:rPr>
              <a:t>Deploys capabilities</a:t>
            </a:r>
            <a:endParaRPr i="0" sz="1365" u="none" cap="none" strike="noStrike"/>
          </a:p>
        </p:txBody>
      </p:sp>
      <p:pic>
        <p:nvPicPr>
          <p:cNvPr descr="preencoded.png" id="1184" name="Google Shape;1184;g394c34ae405_0_1894"/>
          <p:cNvPicPr preferRelativeResize="0"/>
          <p:nvPr/>
        </p:nvPicPr>
        <p:blipFill rotWithShape="1">
          <a:blip r:embed="rId9">
            <a:alphaModFix/>
          </a:blip>
          <a:srcRect b="0" l="0" r="0" t="0"/>
          <a:stretch/>
        </p:blipFill>
        <p:spPr>
          <a:xfrm>
            <a:off x="4084706" y="1952972"/>
            <a:ext cx="4022237" cy="4022237"/>
          </a:xfrm>
          <a:prstGeom prst="rect">
            <a:avLst/>
          </a:prstGeom>
          <a:noFill/>
          <a:ln>
            <a:noFill/>
          </a:ln>
        </p:spPr>
      </p:pic>
      <p:pic>
        <p:nvPicPr>
          <p:cNvPr descr="preencoded.png" id="1185" name="Google Shape;1185;g394c34ae405_0_1894"/>
          <p:cNvPicPr preferRelativeResize="0"/>
          <p:nvPr/>
        </p:nvPicPr>
        <p:blipFill rotWithShape="1">
          <a:blip r:embed="rId10">
            <a:alphaModFix/>
          </a:blip>
          <a:srcRect b="0" l="0" r="0" t="0"/>
          <a:stretch/>
        </p:blipFill>
        <p:spPr>
          <a:xfrm>
            <a:off x="6448737" y="5122577"/>
            <a:ext cx="261638" cy="326995"/>
          </a:xfrm>
          <a:prstGeom prst="rect">
            <a:avLst/>
          </a:prstGeom>
          <a:noFill/>
          <a:ln>
            <a:noFill/>
          </a:ln>
        </p:spPr>
      </p:pic>
      <p:sp>
        <p:nvSpPr>
          <p:cNvPr id="1186" name="Google Shape;1186;g394c34ae405_0_1894"/>
          <p:cNvSpPr/>
          <p:nvPr/>
        </p:nvSpPr>
        <p:spPr>
          <a:xfrm>
            <a:off x="2236191" y="5336552"/>
            <a:ext cx="2186100" cy="273300"/>
          </a:xfrm>
          <a:prstGeom prst="rect">
            <a:avLst/>
          </a:prstGeom>
          <a:noFill/>
          <a:ln>
            <a:noFill/>
          </a:ln>
        </p:spPr>
        <p:txBody>
          <a:bodyPr anchorCtr="0" anchor="t" bIns="0" lIns="0" spcFirstLastPara="1" rIns="0" wrap="square" tIns="0">
            <a:noAutofit/>
          </a:bodyPr>
          <a:lstStyle/>
          <a:p>
            <a:pPr indent="0" lvl="0" marL="0" marR="0" rtl="0" algn="r">
              <a:lnSpc>
                <a:spcPct val="123076"/>
              </a:lnSpc>
              <a:spcBef>
                <a:spcPts val="0"/>
              </a:spcBef>
              <a:spcAft>
                <a:spcPts val="0"/>
              </a:spcAft>
              <a:buClr>
                <a:srgbClr val="002060"/>
              </a:buClr>
              <a:buSzPts val="1718"/>
              <a:buFont typeface="Nunito Sans"/>
              <a:buNone/>
            </a:pPr>
            <a:r>
              <a:rPr i="0" lang="en-US" sz="1718" u="none" cap="none" strike="noStrike">
                <a:solidFill>
                  <a:srgbClr val="002060"/>
                </a:solidFill>
              </a:rPr>
              <a:t>Test</a:t>
            </a:r>
            <a:endParaRPr i="0" sz="1718" u="none" cap="none" strike="noStrike"/>
          </a:p>
        </p:txBody>
      </p:sp>
      <p:sp>
        <p:nvSpPr>
          <p:cNvPr id="1187" name="Google Shape;1187;g394c34ae405_0_1894"/>
          <p:cNvSpPr/>
          <p:nvPr/>
        </p:nvSpPr>
        <p:spPr>
          <a:xfrm>
            <a:off x="862013" y="5714741"/>
            <a:ext cx="3560100" cy="279600"/>
          </a:xfrm>
          <a:prstGeom prst="rect">
            <a:avLst/>
          </a:prstGeom>
          <a:noFill/>
          <a:ln>
            <a:noFill/>
          </a:ln>
        </p:spPr>
        <p:txBody>
          <a:bodyPr anchorCtr="0" anchor="t" bIns="0" lIns="0" spcFirstLastPara="1" rIns="0" wrap="square" tIns="0">
            <a:noAutofit/>
          </a:bodyPr>
          <a:lstStyle/>
          <a:p>
            <a:pPr indent="0" lvl="0" marL="0" marR="0" rtl="0" algn="r">
              <a:lnSpc>
                <a:spcPct val="161290"/>
              </a:lnSpc>
              <a:spcBef>
                <a:spcPts val="0"/>
              </a:spcBef>
              <a:spcAft>
                <a:spcPts val="0"/>
              </a:spcAft>
              <a:buClr>
                <a:srgbClr val="002060"/>
              </a:buClr>
              <a:buSzPts val="1366"/>
              <a:buFont typeface="Inter"/>
              <a:buNone/>
            </a:pPr>
            <a:r>
              <a:rPr i="0" lang="en-US" sz="1365" u="none" cap="none" strike="noStrike">
                <a:solidFill>
                  <a:srgbClr val="002060"/>
                </a:solidFill>
              </a:rPr>
              <a:t>Validates effectiveness</a:t>
            </a:r>
            <a:endParaRPr i="0" sz="1365" u="none" cap="none" strike="noStrike"/>
          </a:p>
        </p:txBody>
      </p:sp>
      <p:pic>
        <p:nvPicPr>
          <p:cNvPr descr="preencoded.png" id="1188" name="Google Shape;1188;g394c34ae405_0_1894"/>
          <p:cNvPicPr preferRelativeResize="0"/>
          <p:nvPr/>
        </p:nvPicPr>
        <p:blipFill rotWithShape="1">
          <a:blip r:embed="rId11">
            <a:alphaModFix/>
          </a:blip>
          <a:srcRect b="0" l="0" r="0" t="0"/>
          <a:stretch/>
        </p:blipFill>
        <p:spPr>
          <a:xfrm>
            <a:off x="4084706" y="1952972"/>
            <a:ext cx="4022237" cy="4022237"/>
          </a:xfrm>
          <a:prstGeom prst="rect">
            <a:avLst/>
          </a:prstGeom>
          <a:noFill/>
          <a:ln>
            <a:noFill/>
          </a:ln>
        </p:spPr>
      </p:pic>
      <p:pic>
        <p:nvPicPr>
          <p:cNvPr descr="preencoded.png" id="1189" name="Google Shape;1189;g394c34ae405_0_1894"/>
          <p:cNvPicPr preferRelativeResize="0"/>
          <p:nvPr/>
        </p:nvPicPr>
        <p:blipFill rotWithShape="1">
          <a:blip r:embed="rId12">
            <a:alphaModFix/>
          </a:blip>
          <a:srcRect b="0" l="0" r="0" t="0"/>
          <a:stretch/>
        </p:blipFill>
        <p:spPr>
          <a:xfrm>
            <a:off x="5061863" y="4880557"/>
            <a:ext cx="261638" cy="326995"/>
          </a:xfrm>
          <a:prstGeom prst="rect">
            <a:avLst/>
          </a:prstGeom>
          <a:noFill/>
          <a:ln>
            <a:noFill/>
          </a:ln>
        </p:spPr>
      </p:pic>
      <p:sp>
        <p:nvSpPr>
          <p:cNvPr id="1190" name="Google Shape;1190;g394c34ae405_0_1894"/>
          <p:cNvSpPr/>
          <p:nvPr/>
        </p:nvSpPr>
        <p:spPr>
          <a:xfrm>
            <a:off x="1549099" y="3635049"/>
            <a:ext cx="2186100" cy="273300"/>
          </a:xfrm>
          <a:prstGeom prst="rect">
            <a:avLst/>
          </a:prstGeom>
          <a:noFill/>
          <a:ln>
            <a:noFill/>
          </a:ln>
        </p:spPr>
        <p:txBody>
          <a:bodyPr anchorCtr="0" anchor="t" bIns="0" lIns="0" spcFirstLastPara="1" rIns="0" wrap="square" tIns="0">
            <a:noAutofit/>
          </a:bodyPr>
          <a:lstStyle/>
          <a:p>
            <a:pPr indent="0" lvl="0" marL="0" marR="0" rtl="0" algn="r">
              <a:lnSpc>
                <a:spcPct val="123076"/>
              </a:lnSpc>
              <a:spcBef>
                <a:spcPts val="0"/>
              </a:spcBef>
              <a:spcAft>
                <a:spcPts val="0"/>
              </a:spcAft>
              <a:buClr>
                <a:srgbClr val="002060"/>
              </a:buClr>
              <a:buSzPts val="1718"/>
              <a:buFont typeface="Nunito Sans"/>
              <a:buNone/>
            </a:pPr>
            <a:r>
              <a:rPr i="0" lang="en-US" sz="1718" u="none" cap="none" strike="noStrike">
                <a:solidFill>
                  <a:srgbClr val="002060"/>
                </a:solidFill>
              </a:rPr>
              <a:t>Monitor</a:t>
            </a:r>
            <a:endParaRPr i="0" sz="1718" u="none" cap="none" strike="noStrike"/>
          </a:p>
        </p:txBody>
      </p:sp>
      <p:sp>
        <p:nvSpPr>
          <p:cNvPr id="1191" name="Google Shape;1191;g394c34ae405_0_1894"/>
          <p:cNvSpPr/>
          <p:nvPr/>
        </p:nvSpPr>
        <p:spPr>
          <a:xfrm>
            <a:off x="349800" y="4013239"/>
            <a:ext cx="3385200" cy="279600"/>
          </a:xfrm>
          <a:prstGeom prst="rect">
            <a:avLst/>
          </a:prstGeom>
          <a:noFill/>
          <a:ln>
            <a:noFill/>
          </a:ln>
        </p:spPr>
        <p:txBody>
          <a:bodyPr anchorCtr="0" anchor="t" bIns="0" lIns="0" spcFirstLastPara="1" rIns="0" wrap="square" tIns="0">
            <a:noAutofit/>
          </a:bodyPr>
          <a:lstStyle/>
          <a:p>
            <a:pPr indent="0" lvl="0" marL="0" marR="0" rtl="0" algn="r">
              <a:lnSpc>
                <a:spcPct val="161290"/>
              </a:lnSpc>
              <a:spcBef>
                <a:spcPts val="0"/>
              </a:spcBef>
              <a:spcAft>
                <a:spcPts val="0"/>
              </a:spcAft>
              <a:buClr>
                <a:srgbClr val="002060"/>
              </a:buClr>
              <a:buSzPts val="1366"/>
              <a:buFont typeface="Inter"/>
              <a:buNone/>
            </a:pPr>
            <a:r>
              <a:rPr i="0" lang="en-US" sz="1365" u="none" cap="none" strike="noStrike">
                <a:solidFill>
                  <a:srgbClr val="002060"/>
                </a:solidFill>
              </a:rPr>
              <a:t>Tracks performance</a:t>
            </a:r>
            <a:endParaRPr i="0" sz="1365" u="none" cap="none" strike="noStrike"/>
          </a:p>
        </p:txBody>
      </p:sp>
      <p:pic>
        <p:nvPicPr>
          <p:cNvPr descr="preencoded.png" id="1192" name="Google Shape;1192;g394c34ae405_0_1894"/>
          <p:cNvPicPr preferRelativeResize="0"/>
          <p:nvPr/>
        </p:nvPicPr>
        <p:blipFill rotWithShape="1">
          <a:blip r:embed="rId13">
            <a:alphaModFix/>
          </a:blip>
          <a:srcRect b="0" l="0" r="0" t="0"/>
          <a:stretch/>
        </p:blipFill>
        <p:spPr>
          <a:xfrm>
            <a:off x="4084706" y="1952972"/>
            <a:ext cx="4022237" cy="4022237"/>
          </a:xfrm>
          <a:prstGeom prst="rect">
            <a:avLst/>
          </a:prstGeom>
          <a:noFill/>
          <a:ln>
            <a:noFill/>
          </a:ln>
        </p:spPr>
      </p:pic>
      <p:pic>
        <p:nvPicPr>
          <p:cNvPr descr="preencoded.png" id="1193" name="Google Shape;1193;g394c34ae405_0_1894"/>
          <p:cNvPicPr preferRelativeResize="0"/>
          <p:nvPr/>
        </p:nvPicPr>
        <p:blipFill rotWithShape="1">
          <a:blip r:embed="rId14">
            <a:alphaModFix/>
          </a:blip>
          <a:srcRect b="0" l="0" r="0" t="0"/>
          <a:stretch/>
        </p:blipFill>
        <p:spPr>
          <a:xfrm>
            <a:off x="4578031" y="3558519"/>
            <a:ext cx="261638" cy="326995"/>
          </a:xfrm>
          <a:prstGeom prst="rect">
            <a:avLst/>
          </a:prstGeom>
          <a:noFill/>
          <a:ln>
            <a:noFill/>
          </a:ln>
        </p:spPr>
      </p:pic>
      <p:sp>
        <p:nvSpPr>
          <p:cNvPr id="1194" name="Google Shape;1194;g394c34ae405_0_1894"/>
          <p:cNvSpPr/>
          <p:nvPr/>
        </p:nvSpPr>
        <p:spPr>
          <a:xfrm>
            <a:off x="349800" y="6171908"/>
            <a:ext cx="11492400" cy="279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66"/>
              <a:buFont typeface="Inter"/>
              <a:buNone/>
            </a:pPr>
            <a:r>
              <a:rPr i="0" lang="en-US" sz="1365" u="none" cap="none" strike="noStrike">
                <a:solidFill>
                  <a:srgbClr val="002060"/>
                </a:solidFill>
              </a:rPr>
              <a:t>Each phase provides feedback to others, creating multiple improvement loops that strengthen overall resilience capabilities over time.</a:t>
            </a:r>
            <a:endParaRPr i="0" sz="1365"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94c34ae405_0_2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2025 Innovation In Software Corporation</a:t>
            </a:r>
            <a:endParaRPr/>
          </a:p>
        </p:txBody>
      </p:sp>
      <p:sp>
        <p:nvSpPr>
          <p:cNvPr id="223" name="Google Shape;223;g394c34ae405_0_2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24" name="Google Shape;224;g394c34ae405_0_29"/>
          <p:cNvSpPr/>
          <p:nvPr/>
        </p:nvSpPr>
        <p:spPr>
          <a:xfrm>
            <a:off x="470065" y="221463"/>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3600" u="none" cap="none" strike="noStrike">
                <a:solidFill>
                  <a:srgbClr val="D1282E"/>
                </a:solidFill>
              </a:rPr>
              <a:t>Defining Resilience</a:t>
            </a:r>
            <a:endParaRPr i="0" sz="3600" u="none" cap="none" strike="noStrike"/>
          </a:p>
        </p:txBody>
      </p:sp>
      <p:sp>
        <p:nvSpPr>
          <p:cNvPr id="225" name="Google Shape;225;g394c34ae405_0_29"/>
          <p:cNvSpPr/>
          <p:nvPr/>
        </p:nvSpPr>
        <p:spPr>
          <a:xfrm>
            <a:off x="470065" y="1270404"/>
            <a:ext cx="7556400" cy="1814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Resilience represents an organization's ability to anticipate, prepare for, respond to, and adapt to incremental change and sudden disruptions in order to survive and prosper. Unlike traditional reactive approaches, resilience is fundamentally proactive—it's about building strength before crisis strikes.</a:t>
            </a:r>
            <a:endParaRPr i="0" sz="1750" u="none" cap="none" strike="noStrike"/>
          </a:p>
        </p:txBody>
      </p:sp>
      <p:sp>
        <p:nvSpPr>
          <p:cNvPr id="226" name="Google Shape;226;g394c34ae405_0_29"/>
          <p:cNvSpPr/>
          <p:nvPr/>
        </p:nvSpPr>
        <p:spPr>
          <a:xfrm>
            <a:off x="470065" y="3507943"/>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Capacity to absorb shocks while maintaining critical functions</a:t>
            </a:r>
            <a:endParaRPr i="0" sz="1750" u="none" cap="none" strike="noStrike"/>
          </a:p>
        </p:txBody>
      </p:sp>
      <p:sp>
        <p:nvSpPr>
          <p:cNvPr id="227" name="Google Shape;227;g394c34ae405_0_29"/>
          <p:cNvSpPr/>
          <p:nvPr/>
        </p:nvSpPr>
        <p:spPr>
          <a:xfrm>
            <a:off x="470065" y="3950141"/>
            <a:ext cx="75564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Extends beyond technology to encompass people, processes, and partnerships</a:t>
            </a:r>
            <a:endParaRPr i="0" sz="1750" u="none" cap="none" strike="noStrike"/>
          </a:p>
        </p:txBody>
      </p:sp>
      <p:sp>
        <p:nvSpPr>
          <p:cNvPr id="228" name="Google Shape;228;g394c34ae405_0_29"/>
          <p:cNvSpPr/>
          <p:nvPr/>
        </p:nvSpPr>
        <p:spPr>
          <a:xfrm>
            <a:off x="470065" y="4755241"/>
            <a:ext cx="75564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Organizations emerge stronger from challenges through continuous learning</a:t>
            </a:r>
            <a:endParaRPr i="0" sz="1750" u="none" cap="none" strike="noStrike"/>
          </a:p>
        </p:txBody>
      </p:sp>
      <p:sp>
        <p:nvSpPr>
          <p:cNvPr id="229" name="Google Shape;229;g394c34ae405_0_29"/>
          <p:cNvSpPr/>
          <p:nvPr/>
        </p:nvSpPr>
        <p:spPr>
          <a:xfrm>
            <a:off x="470065" y="5560342"/>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Builds defensive posture through preparation and adaptation</a:t>
            </a:r>
            <a:endParaRPr i="0" sz="1750" u="none" cap="none" strike="noStrike"/>
          </a:p>
        </p:txBody>
      </p:sp>
      <p:pic>
        <p:nvPicPr>
          <p:cNvPr descr="Cybersecurity Resiliance" id="230" name="Google Shape;230;g394c34ae405_0_29"/>
          <p:cNvPicPr preferRelativeResize="0"/>
          <p:nvPr/>
        </p:nvPicPr>
        <p:blipFill>
          <a:blip r:embed="rId3">
            <a:alphaModFix/>
          </a:blip>
          <a:stretch>
            <a:fillRect/>
          </a:stretch>
        </p:blipFill>
        <p:spPr>
          <a:xfrm>
            <a:off x="8377800" y="1778077"/>
            <a:ext cx="3170225" cy="31702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g394c34ae405_0_192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201" name="Google Shape;1201;g394c34ae405_0_192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202" name="Google Shape;1202;g394c34ae405_0_1927"/>
          <p:cNvSpPr/>
          <p:nvPr/>
        </p:nvSpPr>
        <p:spPr>
          <a:xfrm>
            <a:off x="264626" y="809376"/>
            <a:ext cx="6264900" cy="6669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4194"/>
              <a:buFont typeface="Nunito Sans"/>
              <a:buNone/>
            </a:pPr>
            <a:r>
              <a:rPr i="0" lang="en-US" sz="4193" u="none" cap="none" strike="noStrike">
                <a:solidFill>
                  <a:srgbClr val="D1282E"/>
                </a:solidFill>
              </a:rPr>
              <a:t>Roles and Responsibilities</a:t>
            </a:r>
            <a:endParaRPr i="0" sz="4193" u="none" cap="none" strike="noStrike"/>
          </a:p>
        </p:txBody>
      </p:sp>
      <p:sp>
        <p:nvSpPr>
          <p:cNvPr id="1203" name="Google Shape;1203;g394c34ae405_0_1927"/>
          <p:cNvSpPr/>
          <p:nvPr/>
        </p:nvSpPr>
        <p:spPr>
          <a:xfrm>
            <a:off x="264626" y="1796274"/>
            <a:ext cx="8125800" cy="10242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667"/>
              <a:buFont typeface="Inter"/>
              <a:buNone/>
            </a:pPr>
            <a:r>
              <a:rPr i="0" lang="en-US" sz="1666" u="none" cap="none" strike="noStrike">
                <a:solidFill>
                  <a:srgbClr val="002060"/>
                </a:solidFill>
              </a:rPr>
              <a:t>Successful lifecycle implementation requires clear accountability across organizational levels. Each stakeholder group has specific responsibilities within the resilience framework.</a:t>
            </a:r>
            <a:endParaRPr i="0" sz="1666" u="none" cap="none" strike="noStrike"/>
          </a:p>
        </p:txBody>
      </p:sp>
      <p:sp>
        <p:nvSpPr>
          <p:cNvPr id="1204" name="Google Shape;1204;g394c34ae405_0_1927"/>
          <p:cNvSpPr/>
          <p:nvPr/>
        </p:nvSpPr>
        <p:spPr>
          <a:xfrm>
            <a:off x="264626" y="3060752"/>
            <a:ext cx="8125800" cy="341400"/>
          </a:xfrm>
          <a:prstGeom prst="rect">
            <a:avLst/>
          </a:prstGeom>
          <a:noFill/>
          <a:ln>
            <a:noFill/>
          </a:ln>
        </p:spPr>
        <p:txBody>
          <a:bodyPr anchorCtr="0" anchor="t" bIns="0" lIns="0" spcFirstLastPara="1" rIns="0" wrap="square" tIns="0">
            <a:noAutofit/>
          </a:bodyPr>
          <a:lstStyle/>
          <a:p>
            <a:pPr indent="-368743" lvl="0" marL="368743" marR="0" rtl="0" algn="l">
              <a:lnSpc>
                <a:spcPct val="161290"/>
              </a:lnSpc>
              <a:spcBef>
                <a:spcPts val="0"/>
              </a:spcBef>
              <a:spcAft>
                <a:spcPts val="0"/>
              </a:spcAft>
              <a:buClr>
                <a:srgbClr val="002060"/>
              </a:buClr>
              <a:buSzPts val="1667"/>
              <a:buChar char="•"/>
            </a:pPr>
            <a:r>
              <a:rPr i="0" lang="en-US" sz="1666" u="none" cap="none" strike="noStrike">
                <a:solidFill>
                  <a:srgbClr val="002060"/>
                </a:solidFill>
              </a:rPr>
              <a:t>Executive leadership provides strategic direction and resources</a:t>
            </a:r>
            <a:endParaRPr i="0" sz="1666" u="none" cap="none" strike="noStrike"/>
          </a:p>
        </p:txBody>
      </p:sp>
      <p:sp>
        <p:nvSpPr>
          <p:cNvPr id="1205" name="Google Shape;1205;g394c34ae405_0_1927"/>
          <p:cNvSpPr/>
          <p:nvPr/>
        </p:nvSpPr>
        <p:spPr>
          <a:xfrm>
            <a:off x="264626" y="3476868"/>
            <a:ext cx="8125800" cy="341400"/>
          </a:xfrm>
          <a:prstGeom prst="rect">
            <a:avLst/>
          </a:prstGeom>
          <a:noFill/>
          <a:ln>
            <a:noFill/>
          </a:ln>
        </p:spPr>
        <p:txBody>
          <a:bodyPr anchorCtr="0" anchor="t" bIns="0" lIns="0" spcFirstLastPara="1" rIns="0" wrap="square" tIns="0">
            <a:noAutofit/>
          </a:bodyPr>
          <a:lstStyle/>
          <a:p>
            <a:pPr indent="-368743" lvl="0" marL="368743" marR="0" rtl="0" algn="l">
              <a:lnSpc>
                <a:spcPct val="161290"/>
              </a:lnSpc>
              <a:spcBef>
                <a:spcPts val="0"/>
              </a:spcBef>
              <a:spcAft>
                <a:spcPts val="0"/>
              </a:spcAft>
              <a:buClr>
                <a:srgbClr val="002060"/>
              </a:buClr>
              <a:buSzPts val="1667"/>
              <a:buChar char="•"/>
            </a:pPr>
            <a:r>
              <a:rPr i="0" lang="en-US" sz="1666" u="none" cap="none" strike="noStrike">
                <a:solidFill>
                  <a:srgbClr val="002060"/>
                </a:solidFill>
              </a:rPr>
              <a:t>Risk managers coordinate threat assessment and mitigation</a:t>
            </a:r>
            <a:endParaRPr i="0" sz="1666" u="none" cap="none" strike="noStrike"/>
          </a:p>
        </p:txBody>
      </p:sp>
      <p:sp>
        <p:nvSpPr>
          <p:cNvPr id="1206" name="Google Shape;1206;g394c34ae405_0_1927"/>
          <p:cNvSpPr/>
          <p:nvPr/>
        </p:nvSpPr>
        <p:spPr>
          <a:xfrm>
            <a:off x="264626" y="3892984"/>
            <a:ext cx="8125800" cy="341400"/>
          </a:xfrm>
          <a:prstGeom prst="rect">
            <a:avLst/>
          </a:prstGeom>
          <a:noFill/>
          <a:ln>
            <a:noFill/>
          </a:ln>
        </p:spPr>
        <p:txBody>
          <a:bodyPr anchorCtr="0" anchor="t" bIns="0" lIns="0" spcFirstLastPara="1" rIns="0" wrap="square" tIns="0">
            <a:noAutofit/>
          </a:bodyPr>
          <a:lstStyle/>
          <a:p>
            <a:pPr indent="-368743" lvl="0" marL="368743" marR="0" rtl="0" algn="l">
              <a:lnSpc>
                <a:spcPct val="161290"/>
              </a:lnSpc>
              <a:spcBef>
                <a:spcPts val="0"/>
              </a:spcBef>
              <a:spcAft>
                <a:spcPts val="0"/>
              </a:spcAft>
              <a:buClr>
                <a:srgbClr val="002060"/>
              </a:buClr>
              <a:buSzPts val="1667"/>
              <a:buChar char="•"/>
            </a:pPr>
            <a:r>
              <a:rPr i="0" lang="en-US" sz="1666" u="none" cap="none" strike="noStrike">
                <a:solidFill>
                  <a:srgbClr val="002060"/>
                </a:solidFill>
              </a:rPr>
              <a:t>IT professionals implement technical resilience solutions</a:t>
            </a:r>
            <a:endParaRPr i="0" sz="1666" u="none" cap="none" strike="noStrike"/>
          </a:p>
        </p:txBody>
      </p:sp>
      <p:sp>
        <p:nvSpPr>
          <p:cNvPr id="1207" name="Google Shape;1207;g394c34ae405_0_1927"/>
          <p:cNvSpPr/>
          <p:nvPr/>
        </p:nvSpPr>
        <p:spPr>
          <a:xfrm>
            <a:off x="264626" y="4309100"/>
            <a:ext cx="8125800" cy="341400"/>
          </a:xfrm>
          <a:prstGeom prst="rect">
            <a:avLst/>
          </a:prstGeom>
          <a:noFill/>
          <a:ln>
            <a:noFill/>
          </a:ln>
        </p:spPr>
        <p:txBody>
          <a:bodyPr anchorCtr="0" anchor="t" bIns="0" lIns="0" spcFirstLastPara="1" rIns="0" wrap="square" tIns="0">
            <a:noAutofit/>
          </a:bodyPr>
          <a:lstStyle/>
          <a:p>
            <a:pPr indent="-368743" lvl="0" marL="368743" marR="0" rtl="0" algn="l">
              <a:lnSpc>
                <a:spcPct val="161290"/>
              </a:lnSpc>
              <a:spcBef>
                <a:spcPts val="0"/>
              </a:spcBef>
              <a:spcAft>
                <a:spcPts val="0"/>
              </a:spcAft>
              <a:buClr>
                <a:srgbClr val="002060"/>
              </a:buClr>
              <a:buSzPts val="1667"/>
              <a:buChar char="•"/>
            </a:pPr>
            <a:r>
              <a:rPr i="0" lang="en-US" sz="1666" u="none" cap="none" strike="noStrike">
                <a:solidFill>
                  <a:srgbClr val="002060"/>
                </a:solidFill>
              </a:rPr>
              <a:t>Business unit leaders ensure operational continuity planning</a:t>
            </a:r>
            <a:endParaRPr i="0" sz="1666" u="none" cap="none" strike="noStrike"/>
          </a:p>
        </p:txBody>
      </p:sp>
      <p:sp>
        <p:nvSpPr>
          <p:cNvPr id="1208" name="Google Shape;1208;g394c34ae405_0_1927"/>
          <p:cNvSpPr/>
          <p:nvPr/>
        </p:nvSpPr>
        <p:spPr>
          <a:xfrm>
            <a:off x="264626" y="4725215"/>
            <a:ext cx="8125800" cy="341400"/>
          </a:xfrm>
          <a:prstGeom prst="rect">
            <a:avLst/>
          </a:prstGeom>
          <a:noFill/>
          <a:ln>
            <a:noFill/>
          </a:ln>
        </p:spPr>
        <p:txBody>
          <a:bodyPr anchorCtr="0" anchor="t" bIns="0" lIns="0" spcFirstLastPara="1" rIns="0" wrap="square" tIns="0">
            <a:noAutofit/>
          </a:bodyPr>
          <a:lstStyle/>
          <a:p>
            <a:pPr indent="-368743" lvl="0" marL="368743" marR="0" rtl="0" algn="l">
              <a:lnSpc>
                <a:spcPct val="161290"/>
              </a:lnSpc>
              <a:spcBef>
                <a:spcPts val="0"/>
              </a:spcBef>
              <a:spcAft>
                <a:spcPts val="0"/>
              </a:spcAft>
              <a:buClr>
                <a:srgbClr val="002060"/>
              </a:buClr>
              <a:buSzPts val="1667"/>
              <a:buChar char="•"/>
            </a:pPr>
            <a:r>
              <a:rPr i="0" lang="en-US" sz="1666" u="none" cap="none" strike="noStrike">
                <a:solidFill>
                  <a:srgbClr val="002060"/>
                </a:solidFill>
              </a:rPr>
              <a:t>Compliance teams manage regulatory alignment</a:t>
            </a:r>
            <a:endParaRPr i="0" sz="1666" u="none" cap="none" strike="noStrike"/>
          </a:p>
        </p:txBody>
      </p:sp>
      <p:sp>
        <p:nvSpPr>
          <p:cNvPr id="1209" name="Google Shape;1209;g394c34ae405_0_1927"/>
          <p:cNvSpPr/>
          <p:nvPr/>
        </p:nvSpPr>
        <p:spPr>
          <a:xfrm>
            <a:off x="264626" y="5141330"/>
            <a:ext cx="8125800" cy="341400"/>
          </a:xfrm>
          <a:prstGeom prst="rect">
            <a:avLst/>
          </a:prstGeom>
          <a:noFill/>
          <a:ln>
            <a:noFill/>
          </a:ln>
        </p:spPr>
        <p:txBody>
          <a:bodyPr anchorCtr="0" anchor="t" bIns="0" lIns="0" spcFirstLastPara="1" rIns="0" wrap="square" tIns="0">
            <a:noAutofit/>
          </a:bodyPr>
          <a:lstStyle/>
          <a:p>
            <a:pPr indent="-368743" lvl="0" marL="368743" marR="0" rtl="0" algn="l">
              <a:lnSpc>
                <a:spcPct val="161290"/>
              </a:lnSpc>
              <a:spcBef>
                <a:spcPts val="0"/>
              </a:spcBef>
              <a:spcAft>
                <a:spcPts val="0"/>
              </a:spcAft>
              <a:buClr>
                <a:srgbClr val="002060"/>
              </a:buClr>
              <a:buSzPts val="1667"/>
              <a:buChar char="•"/>
            </a:pPr>
            <a:r>
              <a:rPr i="0" lang="en-US" sz="1666" u="none" cap="none" strike="noStrike">
                <a:solidFill>
                  <a:srgbClr val="002060"/>
                </a:solidFill>
              </a:rPr>
              <a:t>All employees participate in training and exercises</a:t>
            </a:r>
            <a:endParaRPr i="0" sz="1666" u="none" cap="none" strike="noStrike"/>
          </a:p>
        </p:txBody>
      </p:sp>
      <p:pic>
        <p:nvPicPr>
          <p:cNvPr descr="Teamwork icon (Provided by Getty Images)" id="1210" name="Google Shape;1210;g394c34ae405_0_1927"/>
          <p:cNvPicPr preferRelativeResize="0"/>
          <p:nvPr/>
        </p:nvPicPr>
        <p:blipFill>
          <a:blip r:embed="rId3">
            <a:alphaModFix/>
          </a:blip>
          <a:stretch>
            <a:fillRect/>
          </a:stretch>
        </p:blipFill>
        <p:spPr>
          <a:xfrm>
            <a:off x="8182976" y="2731413"/>
            <a:ext cx="3496776" cy="34967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g394c34ae405_0_194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217" name="Google Shape;1217;g394c34ae405_0_194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218" name="Google Shape;1218;g394c34ae405_0_1942"/>
          <p:cNvSpPr/>
          <p:nvPr/>
        </p:nvSpPr>
        <p:spPr>
          <a:xfrm>
            <a:off x="3951865" y="806252"/>
            <a:ext cx="7556400" cy="12402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Tools and Frameworks (ISO 22301, NIST SP 800-34)</a:t>
            </a:r>
            <a:endParaRPr i="0" sz="3900" u="none" cap="none" strike="noStrike"/>
          </a:p>
        </p:txBody>
      </p:sp>
      <p:sp>
        <p:nvSpPr>
          <p:cNvPr id="1219" name="Google Shape;1219;g394c34ae405_0_1942"/>
          <p:cNvSpPr/>
          <p:nvPr/>
        </p:nvSpPr>
        <p:spPr>
          <a:xfrm>
            <a:off x="3951865" y="2344063"/>
            <a:ext cx="75564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Industry standards provide proven methodologies for lifecycle implementation. Compliance and Standards: Includes knowledge of regulatory requirements and standards such as ISO 22301, NFPA 1600.</a:t>
            </a:r>
            <a:endParaRPr i="0" sz="1550" u="none" cap="none" strike="noStrike"/>
          </a:p>
        </p:txBody>
      </p:sp>
      <p:sp>
        <p:nvSpPr>
          <p:cNvPr id="1220" name="Google Shape;1220;g394c34ae405_0_1942"/>
          <p:cNvSpPr/>
          <p:nvPr/>
        </p:nvSpPr>
        <p:spPr>
          <a:xfrm>
            <a:off x="3951865" y="3519924"/>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ISO 22301 provides business continuity management framework</a:t>
            </a:r>
            <a:endParaRPr i="0" sz="1550" u="none" cap="none" strike="noStrike"/>
          </a:p>
        </p:txBody>
      </p:sp>
      <p:sp>
        <p:nvSpPr>
          <p:cNvPr id="1221" name="Google Shape;1221;g394c34ae405_0_1942"/>
          <p:cNvSpPr/>
          <p:nvPr/>
        </p:nvSpPr>
        <p:spPr>
          <a:xfrm>
            <a:off x="3951865" y="3906877"/>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NIST SP 800-34 guides IT disaster recovery planning</a:t>
            </a:r>
            <a:endParaRPr i="0" sz="1550" u="none" cap="none" strike="noStrike"/>
          </a:p>
        </p:txBody>
      </p:sp>
      <p:sp>
        <p:nvSpPr>
          <p:cNvPr id="1222" name="Google Shape;1222;g394c34ae405_0_1942"/>
          <p:cNvSpPr/>
          <p:nvPr/>
        </p:nvSpPr>
        <p:spPr>
          <a:xfrm>
            <a:off x="3951865" y="4293830"/>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NFPA 1600 addresses emergency and disaster management</a:t>
            </a:r>
            <a:endParaRPr i="0" sz="1550" u="none" cap="none" strike="noStrike"/>
          </a:p>
        </p:txBody>
      </p:sp>
      <p:sp>
        <p:nvSpPr>
          <p:cNvPr id="1223" name="Google Shape;1223;g394c34ae405_0_1942"/>
          <p:cNvSpPr/>
          <p:nvPr/>
        </p:nvSpPr>
        <p:spPr>
          <a:xfrm>
            <a:off x="3951865" y="4680783"/>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COSO framework supports risk management integration</a:t>
            </a:r>
            <a:endParaRPr i="0" sz="1550" u="none" cap="none" strike="noStrike"/>
          </a:p>
        </p:txBody>
      </p:sp>
      <p:sp>
        <p:nvSpPr>
          <p:cNvPr id="1224" name="Google Shape;1224;g394c34ae405_0_1942"/>
          <p:cNvSpPr/>
          <p:nvPr/>
        </p:nvSpPr>
        <p:spPr>
          <a:xfrm>
            <a:off x="3951865" y="5067737"/>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Industry-specific guidelines address sector requirements</a:t>
            </a:r>
            <a:endParaRPr i="0" sz="1550" u="none" cap="none" strike="noStrike"/>
          </a:p>
        </p:txBody>
      </p:sp>
      <p:sp>
        <p:nvSpPr>
          <p:cNvPr id="1225" name="Google Shape;1225;g394c34ae405_0_1942"/>
          <p:cNvSpPr/>
          <p:nvPr/>
        </p:nvSpPr>
        <p:spPr>
          <a:xfrm>
            <a:off x="3951865" y="5454690"/>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Integration approaches combine multiple frameworks effectively</a:t>
            </a:r>
            <a:endParaRPr i="0" sz="1550" u="none" cap="none" strike="noStrike"/>
          </a:p>
        </p:txBody>
      </p:sp>
      <p:pic>
        <p:nvPicPr>
          <p:cNvPr descr="preencoded.png" id="1226" name="Google Shape;1226;g394c34ae405_0_1942"/>
          <p:cNvPicPr preferRelativeResize="0"/>
          <p:nvPr/>
        </p:nvPicPr>
        <p:blipFill rotWithShape="1">
          <a:blip r:embed="rId3">
            <a:alphaModFix/>
          </a:blip>
          <a:srcRect b="7569" l="0" r="46271" t="10684"/>
          <a:stretch/>
        </p:blipFill>
        <p:spPr>
          <a:xfrm>
            <a:off x="402175" y="287650"/>
            <a:ext cx="2947702" cy="616867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g394c34ae405_0_195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233" name="Google Shape;1233;g394c34ae405_0_195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234" name="Google Shape;1234;g394c34ae405_0_1957"/>
          <p:cNvSpPr/>
          <p:nvPr/>
        </p:nvSpPr>
        <p:spPr>
          <a:xfrm>
            <a:off x="169375" y="904525"/>
            <a:ext cx="109275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Integrating Lifecycle with Business Continuity</a:t>
            </a:r>
            <a:endParaRPr i="0" sz="3900" u="none" cap="none" strike="noStrike"/>
          </a:p>
        </p:txBody>
      </p:sp>
      <p:sp>
        <p:nvSpPr>
          <p:cNvPr id="1235" name="Google Shape;1235;g394c34ae405_0_1957"/>
          <p:cNvSpPr/>
          <p:nvPr/>
        </p:nvSpPr>
        <p:spPr>
          <a:xfrm>
            <a:off x="254049" y="1997904"/>
            <a:ext cx="111708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The resilience lifecycle complements traditional business continuity planning by providing systematic approach to capability development and maintenance. Integration ensures unified organizational preparedness.</a:t>
            </a:r>
            <a:endParaRPr i="0" sz="1550" u="none" cap="none" strike="noStrike"/>
          </a:p>
        </p:txBody>
      </p:sp>
      <p:sp>
        <p:nvSpPr>
          <p:cNvPr id="1236" name="Google Shape;1236;g394c34ae405_0_1957"/>
          <p:cNvSpPr/>
          <p:nvPr/>
        </p:nvSpPr>
        <p:spPr>
          <a:xfrm>
            <a:off x="254049" y="2856221"/>
            <a:ext cx="111708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Align lifecycle phases with BCM program activities</a:t>
            </a:r>
            <a:endParaRPr i="0" sz="1550" u="none" cap="none" strike="noStrike"/>
          </a:p>
        </p:txBody>
      </p:sp>
      <p:sp>
        <p:nvSpPr>
          <p:cNvPr id="1237" name="Google Shape;1237;g394c34ae405_0_1957"/>
          <p:cNvSpPr/>
          <p:nvPr/>
        </p:nvSpPr>
        <p:spPr>
          <a:xfrm>
            <a:off x="254049" y="3243172"/>
            <a:ext cx="111708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Integrate impact assessment with BIA processes</a:t>
            </a:r>
            <a:endParaRPr i="0" sz="1550" u="none" cap="none" strike="noStrike"/>
          </a:p>
        </p:txBody>
      </p:sp>
      <p:sp>
        <p:nvSpPr>
          <p:cNvPr id="1238" name="Google Shape;1238;g394c34ae405_0_1957"/>
          <p:cNvSpPr/>
          <p:nvPr/>
        </p:nvSpPr>
        <p:spPr>
          <a:xfrm>
            <a:off x="254049" y="3630123"/>
            <a:ext cx="111708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Connect strategy development with BCM planning</a:t>
            </a:r>
            <a:endParaRPr i="0" sz="1550" u="none" cap="none" strike="noStrike"/>
          </a:p>
        </p:txBody>
      </p:sp>
      <p:sp>
        <p:nvSpPr>
          <p:cNvPr id="1239" name="Google Shape;1239;g394c34ae405_0_1957"/>
          <p:cNvSpPr/>
          <p:nvPr/>
        </p:nvSpPr>
        <p:spPr>
          <a:xfrm>
            <a:off x="254049" y="4017075"/>
            <a:ext cx="111708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Coordinate testing across resilience and continuity</a:t>
            </a:r>
            <a:endParaRPr i="0" sz="1550" u="none" cap="none" strike="noStrike"/>
          </a:p>
        </p:txBody>
      </p:sp>
      <p:sp>
        <p:nvSpPr>
          <p:cNvPr id="1240" name="Google Shape;1240;g394c34ae405_0_1957"/>
          <p:cNvSpPr/>
          <p:nvPr/>
        </p:nvSpPr>
        <p:spPr>
          <a:xfrm>
            <a:off x="254049" y="4404026"/>
            <a:ext cx="111708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Share monitoring data between programs</a:t>
            </a:r>
            <a:endParaRPr i="0" sz="1550" u="none" cap="none" strike="noStrike"/>
          </a:p>
        </p:txBody>
      </p:sp>
      <p:sp>
        <p:nvSpPr>
          <p:cNvPr id="1241" name="Google Shape;1241;g394c34ae405_0_1957"/>
          <p:cNvSpPr/>
          <p:nvPr/>
        </p:nvSpPr>
        <p:spPr>
          <a:xfrm>
            <a:off x="254049" y="4790977"/>
            <a:ext cx="111708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Create unified governance and reporting structures</a:t>
            </a:r>
            <a:endParaRPr i="0" sz="1550" u="none" cap="none" strike="noStrike"/>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g394c34ae405_0_197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248" name="Google Shape;1248;g394c34ae405_0_197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249" name="Google Shape;1249;g394c34ae405_0_1971"/>
          <p:cNvSpPr/>
          <p:nvPr/>
        </p:nvSpPr>
        <p:spPr>
          <a:xfrm>
            <a:off x="433940" y="689827"/>
            <a:ext cx="7556400" cy="12402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Example: Applying Lifecycle to a Critical IT System</a:t>
            </a:r>
            <a:endParaRPr i="0" sz="3900" u="none" cap="none" strike="noStrike"/>
          </a:p>
        </p:txBody>
      </p:sp>
      <p:sp>
        <p:nvSpPr>
          <p:cNvPr id="1250" name="Google Shape;1250;g394c34ae405_0_1971"/>
          <p:cNvSpPr/>
          <p:nvPr/>
        </p:nvSpPr>
        <p:spPr>
          <a:xfrm>
            <a:off x="433940" y="2227638"/>
            <a:ext cx="75564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This example demonstrates lifecycle application to a customer-facing e-commerce platform, showing how each phase contributes to overall system resilience.</a:t>
            </a:r>
            <a:endParaRPr i="0" sz="1550" u="none" cap="none" strike="noStrike"/>
          </a:p>
        </p:txBody>
      </p:sp>
      <p:sp>
        <p:nvSpPr>
          <p:cNvPr id="1251" name="Google Shape;1251;g394c34ae405_0_1971"/>
          <p:cNvSpPr/>
          <p:nvPr/>
        </p:nvSpPr>
        <p:spPr>
          <a:xfrm>
            <a:off x="433940" y="3403499"/>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Planning:</a:t>
            </a:r>
            <a:r>
              <a:rPr i="0" lang="en-US" sz="1550" u="none" cap="none" strike="noStrike">
                <a:solidFill>
                  <a:srgbClr val="002060"/>
                </a:solidFill>
              </a:rPr>
              <a:t> Define RTO of 4 hours for customer transactions</a:t>
            </a:r>
            <a:endParaRPr i="0" sz="1550" u="none" cap="none" strike="noStrike"/>
          </a:p>
        </p:txBody>
      </p:sp>
      <p:sp>
        <p:nvSpPr>
          <p:cNvPr id="1252" name="Google Shape;1252;g394c34ae405_0_1971"/>
          <p:cNvSpPr/>
          <p:nvPr/>
        </p:nvSpPr>
        <p:spPr>
          <a:xfrm>
            <a:off x="433940" y="3790452"/>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Assessment:</a:t>
            </a:r>
            <a:r>
              <a:rPr i="0" lang="en-US" sz="1550" u="none" cap="none" strike="noStrike">
                <a:solidFill>
                  <a:srgbClr val="002060"/>
                </a:solidFill>
              </a:rPr>
              <a:t> Identify database as single point of failure</a:t>
            </a:r>
            <a:endParaRPr i="0" sz="1550" u="none" cap="none" strike="noStrike"/>
          </a:p>
        </p:txBody>
      </p:sp>
      <p:sp>
        <p:nvSpPr>
          <p:cNvPr id="1253" name="Google Shape;1253;g394c34ae405_0_1971"/>
          <p:cNvSpPr/>
          <p:nvPr/>
        </p:nvSpPr>
        <p:spPr>
          <a:xfrm>
            <a:off x="433940" y="4177405"/>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Strategy:</a:t>
            </a:r>
            <a:r>
              <a:rPr i="0" lang="en-US" sz="1550" u="none" cap="none" strike="noStrike">
                <a:solidFill>
                  <a:srgbClr val="002060"/>
                </a:solidFill>
              </a:rPr>
              <a:t> Implement geographic database replication</a:t>
            </a:r>
            <a:endParaRPr i="0" sz="1550" u="none" cap="none" strike="noStrike"/>
          </a:p>
        </p:txBody>
      </p:sp>
      <p:sp>
        <p:nvSpPr>
          <p:cNvPr id="1254" name="Google Shape;1254;g394c34ae405_0_1971"/>
          <p:cNvSpPr/>
          <p:nvPr/>
        </p:nvSpPr>
        <p:spPr>
          <a:xfrm>
            <a:off x="433940" y="4564358"/>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Implementation:</a:t>
            </a:r>
            <a:r>
              <a:rPr i="0" lang="en-US" sz="1550" u="none" cap="none" strike="noStrike">
                <a:solidFill>
                  <a:srgbClr val="002060"/>
                </a:solidFill>
              </a:rPr>
              <a:t> Deploy secondary data center with failover</a:t>
            </a:r>
            <a:endParaRPr i="0" sz="1550" u="none" cap="none" strike="noStrike"/>
          </a:p>
        </p:txBody>
      </p:sp>
      <p:sp>
        <p:nvSpPr>
          <p:cNvPr id="1255" name="Google Shape;1255;g394c34ae405_0_1971"/>
          <p:cNvSpPr/>
          <p:nvPr/>
        </p:nvSpPr>
        <p:spPr>
          <a:xfrm>
            <a:off x="433940" y="4951312"/>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Testing:</a:t>
            </a:r>
            <a:r>
              <a:rPr i="0" lang="en-US" sz="1550" u="none" cap="none" strike="noStrike">
                <a:solidFill>
                  <a:srgbClr val="002060"/>
                </a:solidFill>
              </a:rPr>
              <a:t> Conduct quarterly failover exercises</a:t>
            </a:r>
            <a:endParaRPr i="0" sz="1550" u="none" cap="none" strike="noStrike"/>
          </a:p>
        </p:txBody>
      </p:sp>
      <p:sp>
        <p:nvSpPr>
          <p:cNvPr id="1256" name="Google Shape;1256;g394c34ae405_0_1971"/>
          <p:cNvSpPr/>
          <p:nvPr/>
        </p:nvSpPr>
        <p:spPr>
          <a:xfrm>
            <a:off x="433940" y="5338265"/>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Monitoring:</a:t>
            </a:r>
            <a:r>
              <a:rPr i="0" lang="en-US" sz="1550" u="none" cap="none" strike="noStrike">
                <a:solidFill>
                  <a:srgbClr val="002060"/>
                </a:solidFill>
              </a:rPr>
              <a:t> Track replication lag and system health</a:t>
            </a:r>
            <a:endParaRPr i="0" sz="1550" u="none" cap="none" strike="noStrike"/>
          </a:p>
        </p:txBody>
      </p:sp>
      <p:pic>
        <p:nvPicPr>
          <p:cNvPr descr="Document Management System (DMS). Archiving software for business files. (Provided by Getty Images)" id="1257" name="Google Shape;1257;g394c34ae405_0_1971"/>
          <p:cNvPicPr preferRelativeResize="0"/>
          <p:nvPr/>
        </p:nvPicPr>
        <p:blipFill>
          <a:blip r:embed="rId3">
            <a:alphaModFix/>
          </a:blip>
          <a:stretch>
            <a:fillRect/>
          </a:stretch>
        </p:blipFill>
        <p:spPr>
          <a:xfrm>
            <a:off x="6565827" y="3125251"/>
            <a:ext cx="4794552" cy="319560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g394c34ae405_0_198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264" name="Google Shape;1264;g394c34ae405_0_198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265" name="Google Shape;1265;g394c34ae405_0_1986"/>
          <p:cNvPicPr preferRelativeResize="0"/>
          <p:nvPr/>
        </p:nvPicPr>
        <p:blipFill rotWithShape="1">
          <a:blip r:embed="rId3">
            <a:alphaModFix/>
          </a:blip>
          <a:srcRect b="14471" l="0" r="0" t="30999"/>
          <a:stretch/>
        </p:blipFill>
        <p:spPr>
          <a:xfrm>
            <a:off x="406275" y="2044625"/>
            <a:ext cx="4114775" cy="3365501"/>
          </a:xfrm>
          <a:prstGeom prst="rect">
            <a:avLst/>
          </a:prstGeom>
          <a:noFill/>
          <a:ln>
            <a:noFill/>
          </a:ln>
        </p:spPr>
      </p:pic>
      <p:sp>
        <p:nvSpPr>
          <p:cNvPr id="1266" name="Google Shape;1266;g394c34ae405_0_1986"/>
          <p:cNvSpPr/>
          <p:nvPr/>
        </p:nvSpPr>
        <p:spPr>
          <a:xfrm>
            <a:off x="4957290" y="795677"/>
            <a:ext cx="7556400" cy="12402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Example: Lifecycle in Cloud Environments</a:t>
            </a:r>
            <a:endParaRPr i="0" sz="3900" u="none" cap="none" strike="noStrike"/>
          </a:p>
        </p:txBody>
      </p:sp>
      <p:sp>
        <p:nvSpPr>
          <p:cNvPr id="1267" name="Google Shape;1267;g394c34ae405_0_1986"/>
          <p:cNvSpPr/>
          <p:nvPr/>
        </p:nvSpPr>
        <p:spPr>
          <a:xfrm>
            <a:off x="4957299" y="2333500"/>
            <a:ext cx="64677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Cloud environments require adapted lifecycle approaches that address shared responsibility models and dynamic infrastructure. This example shows lifecycle application to hybrid cloud architecture.</a:t>
            </a:r>
            <a:endParaRPr i="0" sz="1550" u="none" cap="none" strike="noStrike"/>
          </a:p>
        </p:txBody>
      </p:sp>
      <p:sp>
        <p:nvSpPr>
          <p:cNvPr id="1268" name="Google Shape;1268;g394c34ae405_0_1986"/>
          <p:cNvSpPr/>
          <p:nvPr/>
        </p:nvSpPr>
        <p:spPr>
          <a:xfrm>
            <a:off x="4957290" y="3699849"/>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Planning:</a:t>
            </a:r>
            <a:r>
              <a:rPr i="0" lang="en-US" sz="1550" u="none" cap="none" strike="noStrike">
                <a:solidFill>
                  <a:srgbClr val="002060"/>
                </a:solidFill>
              </a:rPr>
              <a:t> Define cloud and on-premise responsibilities</a:t>
            </a:r>
            <a:endParaRPr i="0" sz="1550" u="none" cap="none" strike="noStrike"/>
          </a:p>
        </p:txBody>
      </p:sp>
      <p:sp>
        <p:nvSpPr>
          <p:cNvPr id="1269" name="Google Shape;1269;g394c34ae405_0_1986"/>
          <p:cNvSpPr/>
          <p:nvPr/>
        </p:nvSpPr>
        <p:spPr>
          <a:xfrm>
            <a:off x="4957290" y="4086802"/>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Assessment:</a:t>
            </a:r>
            <a:r>
              <a:rPr i="0" lang="en-US" sz="1550" u="none" cap="none" strike="noStrike">
                <a:solidFill>
                  <a:srgbClr val="002060"/>
                </a:solidFill>
              </a:rPr>
              <a:t> Analyze multi-cloud dependencies and risks</a:t>
            </a:r>
            <a:endParaRPr i="0" sz="1550" u="none" cap="none" strike="noStrike"/>
          </a:p>
        </p:txBody>
      </p:sp>
      <p:sp>
        <p:nvSpPr>
          <p:cNvPr id="1270" name="Google Shape;1270;g394c34ae405_0_1986"/>
          <p:cNvSpPr/>
          <p:nvPr/>
        </p:nvSpPr>
        <p:spPr>
          <a:xfrm>
            <a:off x="4957290" y="4473755"/>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Strategy:</a:t>
            </a:r>
            <a:r>
              <a:rPr i="0" lang="en-US" sz="1550" u="none" cap="none" strike="noStrike">
                <a:solidFill>
                  <a:srgbClr val="002060"/>
                </a:solidFill>
              </a:rPr>
              <a:t> Design cross-cloud redundancy and backup</a:t>
            </a:r>
            <a:endParaRPr i="0" sz="1550" u="none" cap="none" strike="noStrike"/>
          </a:p>
        </p:txBody>
      </p:sp>
      <p:sp>
        <p:nvSpPr>
          <p:cNvPr id="1271" name="Google Shape;1271;g394c34ae405_0_1986"/>
          <p:cNvSpPr/>
          <p:nvPr/>
        </p:nvSpPr>
        <p:spPr>
          <a:xfrm>
            <a:off x="4957290" y="4860708"/>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Implementation:</a:t>
            </a:r>
            <a:r>
              <a:rPr i="0" lang="en-US" sz="1550" u="none" cap="none" strike="noStrike">
                <a:solidFill>
                  <a:srgbClr val="002060"/>
                </a:solidFill>
              </a:rPr>
              <a:t> Deploy automated scaling and recovery</a:t>
            </a:r>
            <a:endParaRPr i="0" sz="1550" u="none" cap="none" strike="noStrike"/>
          </a:p>
        </p:txBody>
      </p:sp>
      <p:sp>
        <p:nvSpPr>
          <p:cNvPr id="1272" name="Google Shape;1272;g394c34ae405_0_1986"/>
          <p:cNvSpPr/>
          <p:nvPr/>
        </p:nvSpPr>
        <p:spPr>
          <a:xfrm>
            <a:off x="4957290" y="5247662"/>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Testing:</a:t>
            </a:r>
            <a:r>
              <a:rPr i="0" lang="en-US" sz="1550" u="none" cap="none" strike="noStrike">
                <a:solidFill>
                  <a:srgbClr val="002060"/>
                </a:solidFill>
              </a:rPr>
              <a:t> Validate cross-provider failover capabilities</a:t>
            </a:r>
            <a:endParaRPr i="0" sz="1550" u="none" cap="none" strike="noStrike"/>
          </a:p>
        </p:txBody>
      </p:sp>
      <p:sp>
        <p:nvSpPr>
          <p:cNvPr id="1273" name="Google Shape;1273;g394c34ae405_0_1986"/>
          <p:cNvSpPr/>
          <p:nvPr/>
        </p:nvSpPr>
        <p:spPr>
          <a:xfrm>
            <a:off x="4957290" y="5634615"/>
            <a:ext cx="7556400" cy="317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b="1" i="0" lang="en-US" sz="1550" u="none" cap="none" strike="noStrike">
                <a:solidFill>
                  <a:srgbClr val="002060"/>
                </a:solidFill>
              </a:rPr>
              <a:t>Monitoring:</a:t>
            </a:r>
            <a:r>
              <a:rPr i="0" lang="en-US" sz="1550" u="none" cap="none" strike="noStrike">
                <a:solidFill>
                  <a:srgbClr val="002060"/>
                </a:solidFill>
              </a:rPr>
              <a:t> Track service levels across all providers</a:t>
            </a:r>
            <a:endParaRPr i="0" sz="1550" u="none" cap="none" strike="noStrike"/>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g394c34ae405_0_200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280" name="Google Shape;1280;g394c34ae405_0_200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281" name="Google Shape;1281;g394c34ae405_0_2001"/>
          <p:cNvPicPr preferRelativeResize="0"/>
          <p:nvPr/>
        </p:nvPicPr>
        <p:blipFill rotWithShape="1">
          <a:blip r:embed="rId3">
            <a:alphaModFix/>
          </a:blip>
          <a:srcRect b="25794" l="0" r="0" t="0"/>
          <a:stretch/>
        </p:blipFill>
        <p:spPr>
          <a:xfrm>
            <a:off x="7915250" y="2434913"/>
            <a:ext cx="3498851" cy="3894674"/>
          </a:xfrm>
          <a:prstGeom prst="rect">
            <a:avLst/>
          </a:prstGeom>
          <a:noFill/>
          <a:ln>
            <a:noFill/>
          </a:ln>
        </p:spPr>
      </p:pic>
      <p:sp>
        <p:nvSpPr>
          <p:cNvPr id="1282" name="Google Shape;1282;g394c34ae405_0_2001"/>
          <p:cNvSpPr/>
          <p:nvPr/>
        </p:nvSpPr>
        <p:spPr>
          <a:xfrm>
            <a:off x="169365" y="444277"/>
            <a:ext cx="7556400" cy="12402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Measuring Lifecycle Effectiveness (KPIs)</a:t>
            </a:r>
            <a:endParaRPr i="0" sz="3900" u="none" cap="none" strike="noStrike"/>
          </a:p>
        </p:txBody>
      </p:sp>
      <p:sp>
        <p:nvSpPr>
          <p:cNvPr id="1283" name="Google Shape;1283;g394c34ae405_0_2001"/>
          <p:cNvSpPr/>
          <p:nvPr/>
        </p:nvSpPr>
        <p:spPr>
          <a:xfrm>
            <a:off x="169365" y="1982088"/>
            <a:ext cx="75564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Key performance indicators provide objective measures of lifecycle maturity and effectiveness. Metrics should address both process efficiency and outcome achievement.</a:t>
            </a:r>
            <a:endParaRPr i="0" sz="1550" u="none" cap="none" strike="noStrike"/>
          </a:p>
        </p:txBody>
      </p:sp>
      <p:sp>
        <p:nvSpPr>
          <p:cNvPr id="1284" name="Google Shape;1284;g394c34ae405_0_2001"/>
          <p:cNvSpPr/>
          <p:nvPr/>
        </p:nvSpPr>
        <p:spPr>
          <a:xfrm>
            <a:off x="169365" y="3157949"/>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Time to recovery during actual incidents</a:t>
            </a:r>
            <a:endParaRPr i="0" sz="1550" u="none" cap="none" strike="noStrike"/>
          </a:p>
        </p:txBody>
      </p:sp>
      <p:sp>
        <p:nvSpPr>
          <p:cNvPr id="1285" name="Google Shape;1285;g394c34ae405_0_2001"/>
          <p:cNvSpPr/>
          <p:nvPr/>
        </p:nvSpPr>
        <p:spPr>
          <a:xfrm>
            <a:off x="169365" y="3544902"/>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Percentage of critical processes with tested plans</a:t>
            </a:r>
            <a:endParaRPr i="0" sz="1550" u="none" cap="none" strike="noStrike"/>
          </a:p>
        </p:txBody>
      </p:sp>
      <p:sp>
        <p:nvSpPr>
          <p:cNvPr id="1286" name="Google Shape;1286;g394c34ae405_0_2001"/>
          <p:cNvSpPr/>
          <p:nvPr/>
        </p:nvSpPr>
        <p:spPr>
          <a:xfrm>
            <a:off x="169365" y="3931855"/>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Frequency and quality of lifecycle phase execution</a:t>
            </a:r>
            <a:endParaRPr i="0" sz="1550" u="none" cap="none" strike="noStrike"/>
          </a:p>
        </p:txBody>
      </p:sp>
      <p:sp>
        <p:nvSpPr>
          <p:cNvPr id="1287" name="Google Shape;1287;g394c34ae405_0_2001"/>
          <p:cNvSpPr/>
          <p:nvPr/>
        </p:nvSpPr>
        <p:spPr>
          <a:xfrm>
            <a:off x="169365" y="4318808"/>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Cost-effectiveness of resilience investments</a:t>
            </a:r>
            <a:endParaRPr i="0" sz="1550" u="none" cap="none" strike="noStrike"/>
          </a:p>
        </p:txBody>
      </p:sp>
      <p:sp>
        <p:nvSpPr>
          <p:cNvPr id="1288" name="Google Shape;1288;g394c34ae405_0_2001"/>
          <p:cNvSpPr/>
          <p:nvPr/>
        </p:nvSpPr>
        <p:spPr>
          <a:xfrm>
            <a:off x="169365" y="4705762"/>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Stakeholder satisfaction with program performance</a:t>
            </a:r>
            <a:endParaRPr i="0" sz="1550" u="none" cap="none" strike="noStrike"/>
          </a:p>
        </p:txBody>
      </p:sp>
      <p:sp>
        <p:nvSpPr>
          <p:cNvPr id="1289" name="Google Shape;1289;g394c34ae405_0_2001"/>
          <p:cNvSpPr/>
          <p:nvPr/>
        </p:nvSpPr>
        <p:spPr>
          <a:xfrm>
            <a:off x="169365" y="5092715"/>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Compliance with regulatory and audit requirements</a:t>
            </a:r>
            <a:endParaRPr i="0" sz="1550" u="none" cap="none" strike="noStrike"/>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g394c34ae405_0_201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296" name="Google Shape;1296;g394c34ae405_0_201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297" name="Google Shape;1297;g394c34ae405_0_2016"/>
          <p:cNvSpPr/>
          <p:nvPr/>
        </p:nvSpPr>
        <p:spPr>
          <a:xfrm>
            <a:off x="311190" y="732152"/>
            <a:ext cx="7556400" cy="12402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Challenges in Maintaining Lifecycle Maturity</a:t>
            </a:r>
            <a:endParaRPr i="0" sz="3900" u="none" cap="none" strike="noStrike"/>
          </a:p>
        </p:txBody>
      </p:sp>
      <p:sp>
        <p:nvSpPr>
          <p:cNvPr id="1298" name="Google Shape;1298;g394c34ae405_0_2016"/>
          <p:cNvSpPr/>
          <p:nvPr/>
        </p:nvSpPr>
        <p:spPr>
          <a:xfrm>
            <a:off x="311190" y="2269963"/>
            <a:ext cx="75564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Organizations face common obstacles in sustaining effective lifecycle programs. Understanding these challenges enables proactive mitigation and continuous improvement.</a:t>
            </a:r>
            <a:endParaRPr i="0" sz="1550" u="none" cap="none" strike="noStrike"/>
          </a:p>
        </p:txBody>
      </p:sp>
      <p:sp>
        <p:nvSpPr>
          <p:cNvPr id="1299" name="Google Shape;1299;g394c34ae405_0_2016"/>
          <p:cNvSpPr/>
          <p:nvPr/>
        </p:nvSpPr>
        <p:spPr>
          <a:xfrm>
            <a:off x="311190" y="3445824"/>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Resource constraints limiting comprehensive implementation</a:t>
            </a:r>
            <a:endParaRPr i="0" sz="1550" u="none" cap="none" strike="noStrike"/>
          </a:p>
        </p:txBody>
      </p:sp>
      <p:sp>
        <p:nvSpPr>
          <p:cNvPr id="1300" name="Google Shape;1300;g394c34ae405_0_2016"/>
          <p:cNvSpPr/>
          <p:nvPr/>
        </p:nvSpPr>
        <p:spPr>
          <a:xfrm>
            <a:off x="311190" y="3832777"/>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Competing priorities reducing focus on resilience</a:t>
            </a:r>
            <a:endParaRPr i="0" sz="1550" u="none" cap="none" strike="noStrike"/>
          </a:p>
        </p:txBody>
      </p:sp>
      <p:sp>
        <p:nvSpPr>
          <p:cNvPr id="1301" name="Google Shape;1301;g394c34ae405_0_2016"/>
          <p:cNvSpPr/>
          <p:nvPr/>
        </p:nvSpPr>
        <p:spPr>
          <a:xfrm>
            <a:off x="311190" y="4219730"/>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Organizational changes affecting program continuity</a:t>
            </a:r>
            <a:endParaRPr i="0" sz="1550" u="none" cap="none" strike="noStrike"/>
          </a:p>
        </p:txBody>
      </p:sp>
      <p:sp>
        <p:nvSpPr>
          <p:cNvPr id="1302" name="Google Shape;1302;g394c34ae405_0_2016"/>
          <p:cNvSpPr/>
          <p:nvPr/>
        </p:nvSpPr>
        <p:spPr>
          <a:xfrm>
            <a:off x="311190" y="4606683"/>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Technology evolution requiring capability updates</a:t>
            </a:r>
            <a:endParaRPr i="0" sz="1550" u="none" cap="none" strike="noStrike"/>
          </a:p>
        </p:txBody>
      </p:sp>
      <p:sp>
        <p:nvSpPr>
          <p:cNvPr id="1303" name="Google Shape;1303;g394c34ae405_0_2016"/>
          <p:cNvSpPr/>
          <p:nvPr/>
        </p:nvSpPr>
        <p:spPr>
          <a:xfrm>
            <a:off x="311190" y="4993637"/>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Skills gaps in specialized resilience competencies</a:t>
            </a:r>
            <a:endParaRPr i="0" sz="1550" u="none" cap="none" strike="noStrike"/>
          </a:p>
        </p:txBody>
      </p:sp>
      <p:sp>
        <p:nvSpPr>
          <p:cNvPr id="1304" name="Google Shape;1304;g394c34ae405_0_2016"/>
          <p:cNvSpPr/>
          <p:nvPr/>
        </p:nvSpPr>
        <p:spPr>
          <a:xfrm>
            <a:off x="311190" y="5380590"/>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Measurement difficulties in demonstrating value</a:t>
            </a:r>
            <a:endParaRPr i="0" sz="1550" u="none" cap="none" strike="noStrike"/>
          </a:p>
        </p:txBody>
      </p:sp>
      <p:pic>
        <p:nvPicPr>
          <p:cNvPr descr="Motivation quote poster. Don't limit your challenge, challenge your limit. Good for t-shirt, apparel, and wall posters slogan. Positive and success words with black and white colors vintage text. (Provided by Getty Images)" id="1305" name="Google Shape;1305;g394c34ae405_0_2016"/>
          <p:cNvPicPr preferRelativeResize="0"/>
          <p:nvPr/>
        </p:nvPicPr>
        <p:blipFill>
          <a:blip r:embed="rId3">
            <a:alphaModFix/>
          </a:blip>
          <a:stretch>
            <a:fillRect/>
          </a:stretch>
        </p:blipFill>
        <p:spPr>
          <a:xfrm>
            <a:off x="8028865" y="787400"/>
            <a:ext cx="3574722" cy="510532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g394c34ae405_0_203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312" name="Google Shape;1312;g394c34ae405_0_203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313" name="Google Shape;1313;g394c34ae405_0_2031"/>
          <p:cNvPicPr preferRelativeResize="0"/>
          <p:nvPr/>
        </p:nvPicPr>
        <p:blipFill rotWithShape="1">
          <a:blip r:embed="rId3">
            <a:alphaModFix/>
          </a:blip>
          <a:srcRect b="15375" l="0" r="0" t="21011"/>
          <a:stretch/>
        </p:blipFill>
        <p:spPr>
          <a:xfrm>
            <a:off x="7395800" y="2604612"/>
            <a:ext cx="4018576" cy="3834724"/>
          </a:xfrm>
          <a:prstGeom prst="rect">
            <a:avLst/>
          </a:prstGeom>
          <a:noFill/>
          <a:ln>
            <a:noFill/>
          </a:ln>
        </p:spPr>
      </p:pic>
      <p:sp>
        <p:nvSpPr>
          <p:cNvPr id="1314" name="Google Shape;1314;g394c34ae405_0_2031"/>
          <p:cNvSpPr/>
          <p:nvPr/>
        </p:nvSpPr>
        <p:spPr>
          <a:xfrm>
            <a:off x="243440" y="488752"/>
            <a:ext cx="7556400" cy="12402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Governance and Leadership Oversight</a:t>
            </a:r>
            <a:endParaRPr i="0" sz="3900" u="none" cap="none" strike="noStrike"/>
          </a:p>
        </p:txBody>
      </p:sp>
      <p:sp>
        <p:nvSpPr>
          <p:cNvPr id="1315" name="Google Shape;1315;g394c34ae405_0_2031"/>
          <p:cNvSpPr/>
          <p:nvPr/>
        </p:nvSpPr>
        <p:spPr>
          <a:xfrm>
            <a:off x="243440" y="2026563"/>
            <a:ext cx="7556400" cy="952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Effective governance ensures lifecycle programs receive appropriate attention, resources, and strategic alignment. Leadership engagement drives organizational commitment to resilience.</a:t>
            </a:r>
            <a:endParaRPr i="0" sz="1550" u="none" cap="none" strike="noStrike"/>
          </a:p>
        </p:txBody>
      </p:sp>
      <p:sp>
        <p:nvSpPr>
          <p:cNvPr id="1316" name="Google Shape;1316;g394c34ae405_0_2031"/>
          <p:cNvSpPr/>
          <p:nvPr/>
        </p:nvSpPr>
        <p:spPr>
          <a:xfrm>
            <a:off x="243440" y="3202424"/>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Board-level oversight of resilience strategy and performance</a:t>
            </a:r>
            <a:endParaRPr i="0" sz="1550" u="none" cap="none" strike="noStrike"/>
          </a:p>
        </p:txBody>
      </p:sp>
      <p:sp>
        <p:nvSpPr>
          <p:cNvPr id="1317" name="Google Shape;1317;g394c34ae405_0_2031"/>
          <p:cNvSpPr/>
          <p:nvPr/>
        </p:nvSpPr>
        <p:spPr>
          <a:xfrm>
            <a:off x="243440" y="3589377"/>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Executive sponsorship for lifecycle program initiatives</a:t>
            </a:r>
            <a:endParaRPr i="0" sz="1550" u="none" cap="none" strike="noStrike"/>
          </a:p>
        </p:txBody>
      </p:sp>
      <p:sp>
        <p:nvSpPr>
          <p:cNvPr id="1318" name="Google Shape;1318;g394c34ae405_0_2031"/>
          <p:cNvSpPr/>
          <p:nvPr/>
        </p:nvSpPr>
        <p:spPr>
          <a:xfrm>
            <a:off x="243440" y="3976330"/>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Regular reporting on program maturity and effectiveness</a:t>
            </a:r>
            <a:endParaRPr i="0" sz="1550" u="none" cap="none" strike="noStrike"/>
          </a:p>
        </p:txBody>
      </p:sp>
      <p:sp>
        <p:nvSpPr>
          <p:cNvPr id="1319" name="Google Shape;1319;g394c34ae405_0_2031"/>
          <p:cNvSpPr/>
          <p:nvPr/>
        </p:nvSpPr>
        <p:spPr>
          <a:xfrm>
            <a:off x="243440" y="4363283"/>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Integration with enterprise risk management frameworks</a:t>
            </a:r>
            <a:endParaRPr i="0" sz="1550" u="none" cap="none" strike="noStrike"/>
          </a:p>
        </p:txBody>
      </p:sp>
      <p:sp>
        <p:nvSpPr>
          <p:cNvPr id="1320" name="Google Shape;1320;g394c34ae405_0_2031"/>
          <p:cNvSpPr/>
          <p:nvPr/>
        </p:nvSpPr>
        <p:spPr>
          <a:xfrm>
            <a:off x="243440" y="4750237"/>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Resource allocation decisions based on risk priorities</a:t>
            </a:r>
            <a:endParaRPr i="0" sz="1550" u="none" cap="none" strike="noStrike"/>
          </a:p>
        </p:txBody>
      </p:sp>
      <p:sp>
        <p:nvSpPr>
          <p:cNvPr id="1321" name="Google Shape;1321;g394c34ae405_0_2031"/>
          <p:cNvSpPr/>
          <p:nvPr/>
        </p:nvSpPr>
        <p:spPr>
          <a:xfrm>
            <a:off x="243440" y="5137190"/>
            <a:ext cx="75564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Cultural change management supporting resilience mindset</a:t>
            </a:r>
            <a:endParaRPr i="0" sz="1550" u="none" cap="none" strike="noStrike"/>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g394c34ae405_0_204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328" name="Google Shape;1328;g394c34ae405_0_204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329" name="Google Shape;1329;g394c34ae405_0_2046"/>
          <p:cNvSpPr/>
          <p:nvPr/>
        </p:nvSpPr>
        <p:spPr>
          <a:xfrm>
            <a:off x="275140" y="718600"/>
            <a:ext cx="112089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Linking Lifecycle Review to Certification Readiness</a:t>
            </a:r>
            <a:endParaRPr i="0" sz="3900" u="none" cap="none" strike="noStrike"/>
          </a:p>
        </p:txBody>
      </p:sp>
      <p:sp>
        <p:nvSpPr>
          <p:cNvPr id="1330" name="Google Shape;1330;g394c34ae405_0_2046"/>
          <p:cNvSpPr/>
          <p:nvPr/>
        </p:nvSpPr>
        <p:spPr>
          <a:xfrm>
            <a:off x="275149" y="1587350"/>
            <a:ext cx="113721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The lifecycle approach directly supports DRI International certification preparation by providing structured approach to resilience capability development. Understanding lifecycle concepts enhances exam readiness and professional competence.</a:t>
            </a:r>
            <a:endParaRPr i="0" sz="1550" u="none" cap="none" strike="noStrike"/>
          </a:p>
        </p:txBody>
      </p:sp>
      <p:sp>
        <p:nvSpPr>
          <p:cNvPr id="1331" name="Google Shape;1331;g394c34ae405_0_2046"/>
          <p:cNvSpPr/>
          <p:nvPr/>
        </p:nvSpPr>
        <p:spPr>
          <a:xfrm>
            <a:off x="825465" y="2742034"/>
            <a:ext cx="4215300" cy="2428800"/>
          </a:xfrm>
          <a:prstGeom prst="roundRect">
            <a:avLst>
              <a:gd fmla="val 3432" name="adj"/>
            </a:avLst>
          </a:prstGeom>
          <a:solidFill>
            <a:srgbClr val="F6D5D5"/>
          </a:solidFill>
          <a:ln cap="flat" cmpd="sng" w="9525">
            <a:solidFill>
              <a:srgbClr val="DCBB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g394c34ae405_0_2046"/>
          <p:cNvSpPr/>
          <p:nvPr/>
        </p:nvSpPr>
        <p:spPr>
          <a:xfrm>
            <a:off x="1031443" y="2948013"/>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950"/>
              <a:buFont typeface="Nunito Sans"/>
              <a:buNone/>
            </a:pPr>
            <a:r>
              <a:rPr i="0" lang="en-US" sz="1950" u="none" cap="none" strike="noStrike">
                <a:solidFill>
                  <a:srgbClr val="002060"/>
                </a:solidFill>
              </a:rPr>
              <a:t>ABCP Preparation</a:t>
            </a:r>
            <a:endParaRPr i="0" sz="1950" u="none" cap="none" strike="noStrike"/>
          </a:p>
        </p:txBody>
      </p:sp>
      <p:sp>
        <p:nvSpPr>
          <p:cNvPr id="1333" name="Google Shape;1333;g394c34ae405_0_2046"/>
          <p:cNvSpPr/>
          <p:nvPr/>
        </p:nvSpPr>
        <p:spPr>
          <a:xfrm>
            <a:off x="1031443" y="3377233"/>
            <a:ext cx="3803400" cy="1587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Lifecycle planning and assessment phases support Associate-level understanding of business continuity fundamentals and impact analysis techniques.</a:t>
            </a:r>
            <a:endParaRPr i="0" sz="1550" u="none" cap="none" strike="noStrike"/>
          </a:p>
        </p:txBody>
      </p:sp>
      <p:sp>
        <p:nvSpPr>
          <p:cNvPr id="1334" name="Google Shape;1334;g394c34ae405_0_2046"/>
          <p:cNvSpPr/>
          <p:nvPr/>
        </p:nvSpPr>
        <p:spPr>
          <a:xfrm>
            <a:off x="6085837" y="2742034"/>
            <a:ext cx="4215300" cy="2428800"/>
          </a:xfrm>
          <a:prstGeom prst="roundRect">
            <a:avLst>
              <a:gd fmla="val 3432" name="adj"/>
            </a:avLst>
          </a:prstGeom>
          <a:solidFill>
            <a:srgbClr val="F6D5D5"/>
          </a:solidFill>
          <a:ln cap="flat" cmpd="sng" w="9525">
            <a:solidFill>
              <a:srgbClr val="DCBB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g394c34ae405_0_2046"/>
          <p:cNvSpPr/>
          <p:nvPr/>
        </p:nvSpPr>
        <p:spPr>
          <a:xfrm>
            <a:off x="6291765" y="2979788"/>
            <a:ext cx="2481000" cy="310200"/>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002060"/>
              </a:buClr>
              <a:buSzPts val="1950"/>
              <a:buFont typeface="Nunito Sans"/>
              <a:buNone/>
            </a:pPr>
            <a:r>
              <a:rPr i="0" lang="en-US" sz="1950" u="none" cap="none" strike="noStrike">
                <a:solidFill>
                  <a:srgbClr val="002060"/>
                </a:solidFill>
              </a:rPr>
              <a:t>CBCP Preparation</a:t>
            </a:r>
            <a:endParaRPr i="0" sz="1950" u="none" cap="none" strike="noStrike"/>
          </a:p>
        </p:txBody>
      </p:sp>
      <p:sp>
        <p:nvSpPr>
          <p:cNvPr id="1336" name="Google Shape;1336;g394c34ae405_0_2046"/>
          <p:cNvSpPr/>
          <p:nvPr/>
        </p:nvSpPr>
        <p:spPr>
          <a:xfrm>
            <a:off x="6291765" y="3409008"/>
            <a:ext cx="3803400" cy="12702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All lifecycle phases align with Certified-level competencies in program development, implementation, and maintenance requirements.</a:t>
            </a:r>
            <a:endParaRPr i="0" sz="1550" u="none" cap="none" strike="noStrike"/>
          </a:p>
        </p:txBody>
      </p:sp>
      <p:sp>
        <p:nvSpPr>
          <p:cNvPr id="1337" name="Google Shape;1337;g394c34ae405_0_2046"/>
          <p:cNvSpPr/>
          <p:nvPr/>
        </p:nvSpPr>
        <p:spPr>
          <a:xfrm>
            <a:off x="235849" y="5409588"/>
            <a:ext cx="11287500" cy="6351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Regular lifecycle execution provides practical experience with DRI framework concepts, making certification studies more meaningful and applicable to real-world scenarios.</a:t>
            </a:r>
            <a:endParaRPr i="0" sz="1550" u="none" cap="none" strike="noStrike"/>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g394c34ae405_0_206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344" name="Google Shape;1344;g394c34ae405_0_206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345" name="Google Shape;1345;g394c34ae405_0_2061"/>
          <p:cNvPicPr preferRelativeResize="0"/>
          <p:nvPr/>
        </p:nvPicPr>
        <p:blipFill rotWithShape="1">
          <a:blip r:embed="rId3">
            <a:alphaModFix/>
          </a:blip>
          <a:srcRect b="18278" l="0" r="0" t="22083"/>
          <a:stretch/>
        </p:blipFill>
        <p:spPr>
          <a:xfrm>
            <a:off x="465875" y="1640925"/>
            <a:ext cx="4150426" cy="3713024"/>
          </a:xfrm>
          <a:prstGeom prst="rect">
            <a:avLst/>
          </a:prstGeom>
          <a:noFill/>
          <a:ln>
            <a:noFill/>
          </a:ln>
        </p:spPr>
      </p:pic>
      <p:sp>
        <p:nvSpPr>
          <p:cNvPr id="1346" name="Google Shape;1346;g394c34ae405_0_2061"/>
          <p:cNvSpPr/>
          <p:nvPr/>
        </p:nvSpPr>
        <p:spPr>
          <a:xfrm>
            <a:off x="5041925" y="551600"/>
            <a:ext cx="6838200" cy="620100"/>
          </a:xfrm>
          <a:prstGeom prst="rect">
            <a:avLst/>
          </a:prstGeom>
          <a:noFill/>
          <a:ln>
            <a:noFill/>
          </a:ln>
        </p:spPr>
        <p:txBody>
          <a:bodyPr anchorCtr="0" anchor="t" bIns="0" lIns="0" spcFirstLastPara="1" rIns="0" wrap="square" tIns="0">
            <a:noAutofit/>
          </a:bodyPr>
          <a:lstStyle/>
          <a:p>
            <a:pPr indent="0" lvl="0" marL="0" marR="0" rtl="0" algn="l">
              <a:lnSpc>
                <a:spcPct val="124359"/>
              </a:lnSpc>
              <a:spcBef>
                <a:spcPts val="0"/>
              </a:spcBef>
              <a:spcAft>
                <a:spcPts val="0"/>
              </a:spcAft>
              <a:buClr>
                <a:srgbClr val="D1282E"/>
              </a:buClr>
              <a:buSzPts val="3900"/>
              <a:buFont typeface="Nunito Sans"/>
              <a:buNone/>
            </a:pPr>
            <a:r>
              <a:rPr i="0" lang="en-US" sz="3900" u="none" cap="none" strike="noStrike">
                <a:solidFill>
                  <a:srgbClr val="D1282E"/>
                </a:solidFill>
              </a:rPr>
              <a:t>Summary and Key Takeaways</a:t>
            </a:r>
            <a:endParaRPr i="0" sz="3900" u="none" cap="none" strike="noStrike"/>
          </a:p>
        </p:txBody>
      </p:sp>
      <p:sp>
        <p:nvSpPr>
          <p:cNvPr id="1347" name="Google Shape;1347;g394c34ae405_0_2061"/>
          <p:cNvSpPr/>
          <p:nvPr/>
        </p:nvSpPr>
        <p:spPr>
          <a:xfrm>
            <a:off x="5179524" y="1564600"/>
            <a:ext cx="67005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The lifecycle provides continuous preparedness through systematic phases</a:t>
            </a:r>
            <a:endParaRPr i="0" sz="1550" u="none" cap="none" strike="noStrike"/>
          </a:p>
        </p:txBody>
      </p:sp>
      <p:sp>
        <p:nvSpPr>
          <p:cNvPr id="1348" name="Google Shape;1348;g394c34ae405_0_2061"/>
          <p:cNvSpPr/>
          <p:nvPr/>
        </p:nvSpPr>
        <p:spPr>
          <a:xfrm>
            <a:off x="5179524" y="2338518"/>
            <a:ext cx="67005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Each phase supports both proactive and reactive capabilities</a:t>
            </a:r>
            <a:endParaRPr i="0" sz="1550" u="none" cap="none" strike="noStrike"/>
          </a:p>
        </p:txBody>
      </p:sp>
      <p:sp>
        <p:nvSpPr>
          <p:cNvPr id="1349" name="Google Shape;1349;g394c34ae405_0_2061"/>
          <p:cNvSpPr/>
          <p:nvPr/>
        </p:nvSpPr>
        <p:spPr>
          <a:xfrm>
            <a:off x="5179524" y="2725474"/>
            <a:ext cx="67005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Testing, monitoring, and review sustain long-term improvement</a:t>
            </a:r>
            <a:endParaRPr i="0" sz="1550" u="none" cap="none" strike="noStrike"/>
          </a:p>
        </p:txBody>
      </p:sp>
      <p:sp>
        <p:nvSpPr>
          <p:cNvPr id="1350" name="Google Shape;1350;g394c34ae405_0_2061"/>
          <p:cNvSpPr/>
          <p:nvPr/>
        </p:nvSpPr>
        <p:spPr>
          <a:xfrm>
            <a:off x="5179524" y="3112430"/>
            <a:ext cx="67005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Team collaboration drives lifecycle success across all phases</a:t>
            </a:r>
            <a:endParaRPr i="0" sz="1550" u="none" cap="none" strike="noStrike"/>
          </a:p>
        </p:txBody>
      </p:sp>
      <p:sp>
        <p:nvSpPr>
          <p:cNvPr id="1351" name="Google Shape;1351;g394c34ae405_0_2061"/>
          <p:cNvSpPr/>
          <p:nvPr/>
        </p:nvSpPr>
        <p:spPr>
          <a:xfrm>
            <a:off x="5179524" y="3499385"/>
            <a:ext cx="6700500" cy="317400"/>
          </a:xfrm>
          <a:prstGeom prst="rect">
            <a:avLst/>
          </a:prstGeom>
          <a:noFill/>
          <a:ln>
            <a:noFill/>
          </a:ln>
        </p:spPr>
        <p:txBody>
          <a:bodyPr anchorCtr="0" anchor="t" bIns="0" lIns="0" spcFirstLastPara="1" rIns="0" wrap="square" tIns="0">
            <a:noAutofit/>
          </a:bodyPr>
          <a:lstStyle/>
          <a:p>
            <a:pPr indent="-342900" lvl="0" marL="342900" marR="0" rtl="0" algn="l">
              <a:lnSpc>
                <a:spcPct val="161290"/>
              </a:lnSpc>
              <a:spcBef>
                <a:spcPts val="0"/>
              </a:spcBef>
              <a:spcAft>
                <a:spcPts val="0"/>
              </a:spcAft>
              <a:buClr>
                <a:srgbClr val="002060"/>
              </a:buClr>
              <a:buSzPts val="1550"/>
              <a:buChar char="•"/>
            </a:pPr>
            <a:r>
              <a:rPr i="0" lang="en-US" sz="1550" u="none" cap="none" strike="noStrike">
                <a:solidFill>
                  <a:srgbClr val="002060"/>
                </a:solidFill>
              </a:rPr>
              <a:t>Resilience is a continuous lifecycle of improvement, not a destination</a:t>
            </a:r>
            <a:endParaRPr i="0" sz="1550" u="none" cap="none" strike="noStrike"/>
          </a:p>
        </p:txBody>
      </p:sp>
      <p:sp>
        <p:nvSpPr>
          <p:cNvPr id="1352" name="Google Shape;1352;g394c34ae405_0_2061"/>
          <p:cNvSpPr/>
          <p:nvPr/>
        </p:nvSpPr>
        <p:spPr>
          <a:xfrm>
            <a:off x="5179524" y="4569625"/>
            <a:ext cx="6561000" cy="1587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550"/>
              <a:buFont typeface="Inter"/>
              <a:buNone/>
            </a:pPr>
            <a:r>
              <a:rPr i="0" lang="en-US" sz="1550" u="none" cap="none" strike="noStrike">
                <a:solidFill>
                  <a:srgbClr val="002060"/>
                </a:solidFill>
              </a:rPr>
              <a:t>The Operational Resilience Lifecycle transforms one-time planning into continuous capability development. By following this structured approach, organizations build sustainable resilience that adapts to changing threats and business requirements while supporting regulatory compliance and professional certification goals.</a:t>
            </a:r>
            <a:endParaRPr i="0" sz="15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94c34ae405_0_42"/>
          <p:cNvSpPr txBox="1"/>
          <p:nvPr>
            <p:ph type="title"/>
          </p:nvPr>
        </p:nvSpPr>
        <p:spPr>
          <a:xfrm>
            <a:off x="355599" y="375116"/>
            <a:ext cx="11480700" cy="812700"/>
          </a:xfrm>
          <a:prstGeom prst="rect">
            <a:avLst/>
          </a:prstGeom>
          <a:noFill/>
          <a:ln>
            <a:noFill/>
          </a:ln>
        </p:spPr>
        <p:txBody>
          <a:bodyPr anchorCtr="0" anchor="b" bIns="45700" lIns="91425" spcFirstLastPara="1" rIns="91425" wrap="square" tIns="45700">
            <a:normAutofit/>
          </a:bodyPr>
          <a:lstStyle/>
          <a:p>
            <a:pPr indent="0" lvl="0" marL="0" rtl="0" algn="l">
              <a:lnSpc>
                <a:spcPct val="124719"/>
              </a:lnSpc>
              <a:spcBef>
                <a:spcPts val="0"/>
              </a:spcBef>
              <a:spcAft>
                <a:spcPts val="0"/>
              </a:spcAft>
              <a:buClr>
                <a:schemeClr val="dk2"/>
              </a:buClr>
              <a:buSzPts val="4450"/>
              <a:buFont typeface="Nunito Sans"/>
              <a:buNone/>
            </a:pPr>
            <a:r>
              <a:rPr lang="en-US">
                <a:latin typeface="Arial"/>
                <a:ea typeface="Arial"/>
                <a:cs typeface="Arial"/>
                <a:sym typeface="Arial"/>
              </a:rPr>
              <a:t>Defining Recovery</a:t>
            </a:r>
            <a:endParaRPr>
              <a:latin typeface="Arial"/>
              <a:ea typeface="Arial"/>
              <a:cs typeface="Arial"/>
              <a:sym typeface="Arial"/>
            </a:endParaRPr>
          </a:p>
        </p:txBody>
      </p:sp>
      <p:sp>
        <p:nvSpPr>
          <p:cNvPr id="237" name="Google Shape;237;g394c34ae405_0_42"/>
          <p:cNvSpPr txBox="1"/>
          <p:nvPr>
            <p:ph idx="11" type="ftr"/>
          </p:nvPr>
        </p:nvSpPr>
        <p:spPr>
          <a:xfrm>
            <a:off x="609600" y="6492876"/>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38" name="Google Shape;238;g394c34ae405_0_4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A person using a computer&#10;&#10;AI-generated content may be incorrect." id="239" name="Google Shape;239;g394c34ae405_0_42"/>
          <p:cNvPicPr preferRelativeResize="0"/>
          <p:nvPr/>
        </p:nvPicPr>
        <p:blipFill rotWithShape="1">
          <a:blip r:embed="rId3">
            <a:alphaModFix/>
          </a:blip>
          <a:srcRect b="4413" l="10172" r="8638" t="2476"/>
          <a:stretch/>
        </p:blipFill>
        <p:spPr>
          <a:xfrm>
            <a:off x="411976" y="1516382"/>
            <a:ext cx="6048250" cy="4623158"/>
          </a:xfrm>
          <a:prstGeom prst="rect">
            <a:avLst/>
          </a:prstGeom>
          <a:noFill/>
          <a:ln>
            <a:noFill/>
          </a:ln>
        </p:spPr>
      </p:pic>
      <p:sp>
        <p:nvSpPr>
          <p:cNvPr id="240" name="Google Shape;240;g394c34ae405_0_42"/>
          <p:cNvSpPr/>
          <p:nvPr/>
        </p:nvSpPr>
        <p:spPr>
          <a:xfrm>
            <a:off x="6804175" y="1735850"/>
            <a:ext cx="5000100" cy="1313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158"/>
              <a:buFont typeface="Inter"/>
              <a:buNone/>
            </a:pPr>
            <a:r>
              <a:rPr i="0" lang="en-US" sz="1158" u="none" cap="none" strike="noStrike">
                <a:solidFill>
                  <a:srgbClr val="002060"/>
                </a:solidFill>
              </a:rPr>
              <a:t>Recovery involves the systematic restoration of technology infrastructure, business processes, and operational capabilities following an incident or disaster. Recovery is reactive by nature, activated after disruption occurs with defined time-bound objectives.</a:t>
            </a:r>
            <a:endParaRPr i="0" sz="1158" u="none" cap="none" strike="noStrike"/>
          </a:p>
        </p:txBody>
      </p:sp>
      <p:sp>
        <p:nvSpPr>
          <p:cNvPr id="241" name="Google Shape;241;g394c34ae405_0_42"/>
          <p:cNvSpPr/>
          <p:nvPr/>
        </p:nvSpPr>
        <p:spPr>
          <a:xfrm>
            <a:off x="6804175" y="3279873"/>
            <a:ext cx="5000100" cy="328500"/>
          </a:xfrm>
          <a:prstGeom prst="rect">
            <a:avLst/>
          </a:prstGeom>
          <a:noFill/>
          <a:ln>
            <a:noFill/>
          </a:ln>
        </p:spPr>
        <p:txBody>
          <a:bodyPr anchorCtr="0" anchor="t" bIns="0" lIns="0" spcFirstLastPara="1" rIns="0" wrap="square" tIns="0">
            <a:noAutofit/>
          </a:bodyPr>
          <a:lstStyle/>
          <a:p>
            <a:pPr indent="-226902" lvl="0" marL="226902" marR="0" rtl="0" algn="l">
              <a:lnSpc>
                <a:spcPct val="162857"/>
              </a:lnSpc>
              <a:spcBef>
                <a:spcPts val="0"/>
              </a:spcBef>
              <a:spcAft>
                <a:spcPts val="0"/>
              </a:spcAft>
              <a:buClr>
                <a:srgbClr val="002060"/>
              </a:buClr>
              <a:buSzPts val="1158"/>
              <a:buChar char="•"/>
            </a:pPr>
            <a:r>
              <a:rPr i="0" lang="en-US" sz="1158" u="none" cap="none" strike="noStrike">
                <a:solidFill>
                  <a:srgbClr val="002060"/>
                </a:solidFill>
              </a:rPr>
              <a:t>Process of restoring systems to normal or improved functioning</a:t>
            </a:r>
            <a:endParaRPr i="0" sz="1158" u="none" cap="none" strike="noStrike"/>
          </a:p>
        </p:txBody>
      </p:sp>
      <p:sp>
        <p:nvSpPr>
          <p:cNvPr id="242" name="Google Shape;242;g394c34ae405_0_42"/>
          <p:cNvSpPr/>
          <p:nvPr/>
        </p:nvSpPr>
        <p:spPr>
          <a:xfrm>
            <a:off x="6804175" y="3679908"/>
            <a:ext cx="5000100" cy="328500"/>
          </a:xfrm>
          <a:prstGeom prst="rect">
            <a:avLst/>
          </a:prstGeom>
          <a:noFill/>
          <a:ln>
            <a:noFill/>
          </a:ln>
        </p:spPr>
        <p:txBody>
          <a:bodyPr anchorCtr="0" anchor="t" bIns="0" lIns="0" spcFirstLastPara="1" rIns="0" wrap="square" tIns="0">
            <a:noAutofit/>
          </a:bodyPr>
          <a:lstStyle/>
          <a:p>
            <a:pPr indent="-226902" lvl="0" marL="226902" marR="0" rtl="0" algn="l">
              <a:lnSpc>
                <a:spcPct val="162857"/>
              </a:lnSpc>
              <a:spcBef>
                <a:spcPts val="0"/>
              </a:spcBef>
              <a:spcAft>
                <a:spcPts val="0"/>
              </a:spcAft>
              <a:buClr>
                <a:srgbClr val="002060"/>
              </a:buClr>
              <a:buSzPts val="1158"/>
              <a:buChar char="•"/>
            </a:pPr>
            <a:r>
              <a:rPr i="0" lang="en-US" sz="1158" u="none" cap="none" strike="noStrike">
                <a:solidFill>
                  <a:srgbClr val="002060"/>
                </a:solidFill>
              </a:rPr>
              <a:t>Systematic approach with documented procedures and playbooks</a:t>
            </a:r>
            <a:endParaRPr i="0" sz="1158" u="none" cap="none" strike="noStrike"/>
          </a:p>
        </p:txBody>
      </p:sp>
      <p:sp>
        <p:nvSpPr>
          <p:cNvPr id="243" name="Google Shape;243;g394c34ae405_0_42"/>
          <p:cNvSpPr/>
          <p:nvPr/>
        </p:nvSpPr>
        <p:spPr>
          <a:xfrm>
            <a:off x="6804175" y="4079943"/>
            <a:ext cx="5000100" cy="328500"/>
          </a:xfrm>
          <a:prstGeom prst="rect">
            <a:avLst/>
          </a:prstGeom>
          <a:noFill/>
          <a:ln>
            <a:noFill/>
          </a:ln>
        </p:spPr>
        <p:txBody>
          <a:bodyPr anchorCtr="0" anchor="t" bIns="0" lIns="0" spcFirstLastPara="1" rIns="0" wrap="square" tIns="0">
            <a:noAutofit/>
          </a:bodyPr>
          <a:lstStyle/>
          <a:p>
            <a:pPr indent="-226902" lvl="0" marL="226902" marR="0" rtl="0" algn="l">
              <a:lnSpc>
                <a:spcPct val="162857"/>
              </a:lnSpc>
              <a:spcBef>
                <a:spcPts val="0"/>
              </a:spcBef>
              <a:spcAft>
                <a:spcPts val="0"/>
              </a:spcAft>
              <a:buClr>
                <a:srgbClr val="002060"/>
              </a:buClr>
              <a:buSzPts val="1158"/>
              <a:buChar char="•"/>
            </a:pPr>
            <a:r>
              <a:rPr i="0" lang="en-US" sz="1158" u="none" cap="none" strike="noStrike">
                <a:solidFill>
                  <a:srgbClr val="002060"/>
                </a:solidFill>
              </a:rPr>
              <a:t>Driven by specific objectives like RTO and RPO requirements</a:t>
            </a:r>
            <a:endParaRPr i="0" sz="1158" u="none" cap="none" strike="noStrike"/>
          </a:p>
        </p:txBody>
      </p:sp>
      <p:sp>
        <p:nvSpPr>
          <p:cNvPr id="244" name="Google Shape;244;g394c34ae405_0_42"/>
          <p:cNvSpPr/>
          <p:nvPr/>
        </p:nvSpPr>
        <p:spPr>
          <a:xfrm>
            <a:off x="6804175" y="4479977"/>
            <a:ext cx="5000100" cy="328500"/>
          </a:xfrm>
          <a:prstGeom prst="rect">
            <a:avLst/>
          </a:prstGeom>
          <a:noFill/>
          <a:ln>
            <a:noFill/>
          </a:ln>
        </p:spPr>
        <p:txBody>
          <a:bodyPr anchorCtr="0" anchor="t" bIns="0" lIns="0" spcFirstLastPara="1" rIns="0" wrap="square" tIns="0">
            <a:noAutofit/>
          </a:bodyPr>
          <a:lstStyle/>
          <a:p>
            <a:pPr indent="-226902" lvl="0" marL="226902" marR="0" rtl="0" algn="l">
              <a:lnSpc>
                <a:spcPct val="162857"/>
              </a:lnSpc>
              <a:spcBef>
                <a:spcPts val="0"/>
              </a:spcBef>
              <a:spcAft>
                <a:spcPts val="0"/>
              </a:spcAft>
              <a:buClr>
                <a:srgbClr val="002060"/>
              </a:buClr>
              <a:buSzPts val="1158"/>
              <a:buChar char="•"/>
            </a:pPr>
            <a:r>
              <a:rPr i="0" lang="en-US" sz="1158" u="none" cap="none" strike="noStrike">
                <a:solidFill>
                  <a:srgbClr val="002060"/>
                </a:solidFill>
              </a:rPr>
              <a:t>Focuses on minimizing impact duration after incidents occur</a:t>
            </a:r>
            <a:endParaRPr i="0" sz="1158" u="none" cap="none" strike="noStrike"/>
          </a:p>
        </p:txBody>
      </p:sp>
      <p:sp>
        <p:nvSpPr>
          <p:cNvPr id="245" name="Google Shape;245;g394c34ae405_0_42"/>
          <p:cNvSpPr/>
          <p:nvPr/>
        </p:nvSpPr>
        <p:spPr>
          <a:xfrm>
            <a:off x="6804175" y="4880012"/>
            <a:ext cx="5000100" cy="328500"/>
          </a:xfrm>
          <a:prstGeom prst="rect">
            <a:avLst/>
          </a:prstGeom>
          <a:noFill/>
          <a:ln>
            <a:noFill/>
          </a:ln>
        </p:spPr>
        <p:txBody>
          <a:bodyPr anchorCtr="0" anchor="t" bIns="0" lIns="0" spcFirstLastPara="1" rIns="0" wrap="square" tIns="0">
            <a:noAutofit/>
          </a:bodyPr>
          <a:lstStyle/>
          <a:p>
            <a:pPr indent="-226902" lvl="0" marL="226902" marR="0" rtl="0" algn="l">
              <a:lnSpc>
                <a:spcPct val="162857"/>
              </a:lnSpc>
              <a:spcBef>
                <a:spcPts val="0"/>
              </a:spcBef>
              <a:spcAft>
                <a:spcPts val="0"/>
              </a:spcAft>
              <a:buClr>
                <a:srgbClr val="002060"/>
              </a:buClr>
              <a:buSzPts val="1158"/>
              <a:buChar char="•"/>
            </a:pPr>
            <a:r>
              <a:rPr i="0" lang="en-US" sz="1158" u="none" cap="none" strike="noStrike">
                <a:solidFill>
                  <a:srgbClr val="002060"/>
                </a:solidFill>
              </a:rPr>
              <a:t>Ensures methodical restoration of full operational capacity</a:t>
            </a:r>
            <a:endParaRPr i="0" sz="1158" u="none" cap="none" strike="noStrike"/>
          </a:p>
        </p:txBody>
      </p:sp>
      <p:sp>
        <p:nvSpPr>
          <p:cNvPr id="246" name="Google Shape;246;g394c34ae405_0_42"/>
          <p:cNvSpPr/>
          <p:nvPr/>
        </p:nvSpPr>
        <p:spPr>
          <a:xfrm>
            <a:off x="6804175" y="5280047"/>
            <a:ext cx="5000100" cy="328500"/>
          </a:xfrm>
          <a:prstGeom prst="rect">
            <a:avLst/>
          </a:prstGeom>
          <a:noFill/>
          <a:ln>
            <a:noFill/>
          </a:ln>
        </p:spPr>
        <p:txBody>
          <a:bodyPr anchorCtr="0" anchor="t" bIns="0" lIns="0" spcFirstLastPara="1" rIns="0" wrap="square" tIns="0">
            <a:noAutofit/>
          </a:bodyPr>
          <a:lstStyle/>
          <a:p>
            <a:pPr indent="-226902" lvl="0" marL="226902" marR="0" rtl="0" algn="l">
              <a:lnSpc>
                <a:spcPct val="162857"/>
              </a:lnSpc>
              <a:spcBef>
                <a:spcPts val="0"/>
              </a:spcBef>
              <a:spcAft>
                <a:spcPts val="0"/>
              </a:spcAft>
              <a:buClr>
                <a:srgbClr val="002060"/>
              </a:buClr>
              <a:buSzPts val="1158"/>
              <a:buChar char="•"/>
            </a:pPr>
            <a:r>
              <a:rPr i="0" lang="en-US" sz="1158" u="none" cap="none" strike="noStrike">
                <a:solidFill>
                  <a:srgbClr val="002060"/>
                </a:solidFill>
              </a:rPr>
              <a:t>Timeline-driven with clear milestones and success criteria</a:t>
            </a:r>
            <a:endParaRPr i="0" sz="1158" u="none" cap="none" strike="noStrike"/>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g394c34ae405_0_1047"/>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359" name="Google Shape;1359;g394c34ae405_0_1047"/>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7200">
                <a:solidFill>
                  <a:schemeClr val="dk2"/>
                </a:solidFill>
              </a:rPr>
              <a:t>BREAK TIME</a:t>
            </a:r>
            <a:endParaRPr b="0" i="0" sz="7200" u="none" cap="none" strike="noStrike">
              <a:solidFill>
                <a:schemeClr val="dk2"/>
              </a:solidFill>
              <a:latin typeface="Arial"/>
              <a:ea typeface="Arial"/>
              <a:cs typeface="Arial"/>
              <a:sym typeface="Arial"/>
            </a:endParaRPr>
          </a:p>
        </p:txBody>
      </p:sp>
      <p:sp>
        <p:nvSpPr>
          <p:cNvPr id="1360" name="Google Shape;1360;g394c34ae405_0_1047"/>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None/>
            </a:pPr>
            <a:r>
              <a:rPr b="0" lang="en-US" sz="2400"/>
              <a:t>Be back in 15 mins. </a:t>
            </a:r>
            <a:endParaRPr b="0" sz="2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g394c34ae405_0_2226"/>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367" name="Google Shape;1367;g394c34ae405_0_2226"/>
          <p:cNvSpPr txBox="1"/>
          <p:nvPr/>
        </p:nvSpPr>
        <p:spPr>
          <a:xfrm>
            <a:off x="58727" y="467825"/>
            <a:ext cx="11262600" cy="1337400"/>
          </a:xfrm>
          <a:prstGeom prst="rect">
            <a:avLst/>
          </a:prstGeom>
          <a:noFill/>
          <a:ln>
            <a:noFill/>
          </a:ln>
        </p:spPr>
        <p:txBody>
          <a:bodyPr anchorCtr="0" anchor="t" bIns="45700" lIns="91425" spcFirstLastPara="1" rIns="91425" wrap="square" tIns="45700">
            <a:spAutoFit/>
          </a:bodyPr>
          <a:lstStyle/>
          <a:p>
            <a:pPr indent="0" lvl="0" marL="0" rtl="0" algn="l">
              <a:lnSpc>
                <a:spcPct val="124719"/>
              </a:lnSpc>
              <a:spcBef>
                <a:spcPts val="0"/>
              </a:spcBef>
              <a:spcAft>
                <a:spcPts val="0"/>
              </a:spcAft>
              <a:buClr>
                <a:schemeClr val="dk2"/>
              </a:buClr>
              <a:buSzPts val="4450"/>
              <a:buFont typeface="Nunito Sans"/>
              <a:buNone/>
            </a:pPr>
            <a:r>
              <a:rPr lang="en-US" sz="3600">
                <a:solidFill>
                  <a:schemeClr val="dk2"/>
                </a:solidFill>
              </a:rPr>
              <a:t>Discussion &amp; Recap: Core Concepts in Resilience and Recovery</a:t>
            </a:r>
            <a:endParaRPr i="0" sz="3600" u="none" cap="none" strike="noStrike">
              <a:solidFill>
                <a:schemeClr val="dk2"/>
              </a:solidFill>
            </a:endParaRPr>
          </a:p>
        </p:txBody>
      </p:sp>
      <p:sp>
        <p:nvSpPr>
          <p:cNvPr id="1368" name="Google Shape;1368;g394c34ae405_0_2226"/>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369" name="Google Shape;1369;g394c34ae405_0_2226"/>
          <p:cNvSpPr txBox="1"/>
          <p:nvPr>
            <p:ph idx="1" type="body"/>
          </p:nvPr>
        </p:nvSpPr>
        <p:spPr>
          <a:xfrm>
            <a:off x="255875" y="2128525"/>
            <a:ext cx="4947900" cy="4461900"/>
          </a:xfrm>
          <a:prstGeom prst="rect">
            <a:avLst/>
          </a:prstGeom>
          <a:noFill/>
          <a:ln>
            <a:noFill/>
          </a:ln>
        </p:spPr>
        <p:txBody>
          <a:bodyPr anchorCtr="0" anchor="t" bIns="45700" lIns="91425" spcFirstLastPara="1" rIns="91425" wrap="square" tIns="45700">
            <a:normAutofit/>
          </a:bodyPr>
          <a:lstStyle/>
          <a:p>
            <a:pPr indent="0" lvl="0" marL="0" rtl="0" algn="l">
              <a:lnSpc>
                <a:spcPct val="105000"/>
              </a:lnSpc>
              <a:spcBef>
                <a:spcPts val="1200"/>
              </a:spcBef>
              <a:spcAft>
                <a:spcPts val="0"/>
              </a:spcAft>
              <a:buNone/>
            </a:pPr>
            <a:r>
              <a:rPr b="0" lang="en-US" sz="2100"/>
              <a:t>Key resilience concepts aligned with DRI Professional Practices for BCM, supporting certification prep.</a:t>
            </a:r>
            <a:endParaRPr b="0" sz="2100"/>
          </a:p>
          <a:p>
            <a:pPr indent="-279400" lvl="0" marL="457200" rtl="0" algn="l">
              <a:lnSpc>
                <a:spcPct val="105000"/>
              </a:lnSpc>
              <a:spcBef>
                <a:spcPts val="1200"/>
              </a:spcBef>
              <a:spcAft>
                <a:spcPts val="0"/>
              </a:spcAft>
              <a:buSzPts val="800"/>
              <a:buChar char="●"/>
            </a:pPr>
            <a:r>
              <a:rPr b="0" lang="en-US" sz="2100"/>
              <a:t>Resilience vs. recovery takeaways</a:t>
            </a:r>
            <a:endParaRPr b="0" sz="2100"/>
          </a:p>
          <a:p>
            <a:pPr indent="-279400" lvl="0" marL="457200" rtl="0" algn="l">
              <a:lnSpc>
                <a:spcPct val="105000"/>
              </a:lnSpc>
              <a:spcBef>
                <a:spcPts val="0"/>
              </a:spcBef>
              <a:spcAft>
                <a:spcPts val="0"/>
              </a:spcAft>
              <a:buSzPts val="800"/>
              <a:buChar char="●"/>
            </a:pPr>
            <a:r>
              <a:rPr b="0" lang="en-US" sz="2100"/>
              <a:t>Strategic, tactical, &amp; operational DRI alignment</a:t>
            </a:r>
            <a:endParaRPr b="0" sz="2100"/>
          </a:p>
          <a:p>
            <a:pPr indent="-279400" lvl="0" marL="457200" rtl="0" algn="l">
              <a:lnSpc>
                <a:spcPct val="105000"/>
              </a:lnSpc>
              <a:spcBef>
                <a:spcPts val="0"/>
              </a:spcBef>
              <a:spcAft>
                <a:spcPts val="0"/>
              </a:spcAft>
              <a:buSzPts val="800"/>
              <a:buChar char="●"/>
            </a:pPr>
            <a:r>
              <a:rPr b="0" lang="en-US" sz="2100"/>
              <a:t>Certification dependencies &amp; enablers</a:t>
            </a:r>
            <a:endParaRPr b="0" sz="2100"/>
          </a:p>
          <a:p>
            <a:pPr indent="-279400" lvl="0" marL="457200" rtl="0" algn="l">
              <a:lnSpc>
                <a:spcPct val="105000"/>
              </a:lnSpc>
              <a:spcBef>
                <a:spcPts val="0"/>
              </a:spcBef>
              <a:spcAft>
                <a:spcPts val="0"/>
              </a:spcAft>
              <a:buSzPts val="800"/>
              <a:buChar char="●"/>
            </a:pPr>
            <a:r>
              <a:rPr b="0" lang="en-US" sz="2100"/>
              <a:t>Operational resilience lifecycle mastery</a:t>
            </a:r>
            <a:endParaRPr b="0" sz="2100"/>
          </a:p>
        </p:txBody>
      </p:sp>
      <p:pic>
        <p:nvPicPr>
          <p:cNvPr descr="Core Values responsibility ethics goals innovation company. (Provided by Getty Images)" id="1370" name="Google Shape;1370;g394c34ae405_0_2226"/>
          <p:cNvPicPr preferRelativeResize="0"/>
          <p:nvPr/>
        </p:nvPicPr>
        <p:blipFill>
          <a:blip r:embed="rId3">
            <a:alphaModFix/>
          </a:blip>
          <a:stretch>
            <a:fillRect/>
          </a:stretch>
        </p:blipFill>
        <p:spPr>
          <a:xfrm>
            <a:off x="5737175" y="2552212"/>
            <a:ext cx="5712927" cy="239061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g394c34ae405_0_223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377" name="Google Shape;1377;g394c34ae405_0_223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378" name="Google Shape;1378;g394c34ae405_0_2235"/>
          <p:cNvSpPr/>
          <p:nvPr/>
        </p:nvSpPr>
        <p:spPr>
          <a:xfrm>
            <a:off x="5175350" y="292125"/>
            <a:ext cx="6428100" cy="1155600"/>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rgbClr val="D1282E"/>
              </a:buClr>
              <a:buSzPts val="3632"/>
              <a:buFont typeface="Nunito Sans"/>
              <a:buNone/>
            </a:pPr>
            <a:r>
              <a:rPr i="0" lang="en-US" sz="3631" u="none" cap="none" strike="noStrike">
                <a:solidFill>
                  <a:srgbClr val="D1282E"/>
                </a:solidFill>
              </a:rPr>
              <a:t>Core Idea 1: Resilience vs Recovery</a:t>
            </a:r>
            <a:endParaRPr i="0" sz="3631" u="none" cap="none" strike="noStrike"/>
          </a:p>
        </p:txBody>
      </p:sp>
      <p:sp>
        <p:nvSpPr>
          <p:cNvPr id="1379" name="Google Shape;1379;g394c34ae405_0_2235"/>
          <p:cNvSpPr/>
          <p:nvPr/>
        </p:nvSpPr>
        <p:spPr>
          <a:xfrm>
            <a:off x="5175350" y="1725021"/>
            <a:ext cx="6428100" cy="2159400"/>
          </a:xfrm>
          <a:prstGeom prst="roundRect">
            <a:avLst>
              <a:gd fmla="val 3596" name="adj"/>
            </a:avLst>
          </a:prstGeom>
          <a:solidFill>
            <a:srgbClr val="F6D5D5"/>
          </a:solidFill>
          <a:ln cap="flat" cmpd="sng" w="8050">
            <a:solidFill>
              <a:srgbClr val="DCBBBB"/>
            </a:solidFill>
            <a:prstDash val="solid"/>
            <a:round/>
            <a:headEnd len="sm" w="sm" type="none"/>
            <a:tailEnd len="sm" w="sm" type="none"/>
          </a:ln>
        </p:spPr>
        <p:txBody>
          <a:bodyPr anchorCtr="0" anchor="ctr" bIns="77200" lIns="77200" spcFirstLastPara="1" rIns="77200" wrap="square" tIns="77200">
            <a:noAutofit/>
          </a:bodyPr>
          <a:lstStyle/>
          <a:p>
            <a:pPr indent="0" lvl="0" marL="0" rtl="0" algn="l">
              <a:spcBef>
                <a:spcPts val="0"/>
              </a:spcBef>
              <a:spcAft>
                <a:spcPts val="0"/>
              </a:spcAft>
              <a:buNone/>
            </a:pPr>
            <a:r>
              <a:t/>
            </a:r>
            <a:endParaRPr/>
          </a:p>
        </p:txBody>
      </p:sp>
      <p:sp>
        <p:nvSpPr>
          <p:cNvPr id="1380" name="Google Shape;1380;g394c34ae405_0_2235"/>
          <p:cNvSpPr/>
          <p:nvPr/>
        </p:nvSpPr>
        <p:spPr>
          <a:xfrm>
            <a:off x="5366604" y="1916274"/>
            <a:ext cx="2310900" cy="2889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816"/>
              <a:buFont typeface="Nunito Sans"/>
              <a:buNone/>
            </a:pPr>
            <a:r>
              <a:rPr i="0" lang="en-US" sz="1815" u="none" cap="none" strike="noStrike">
                <a:solidFill>
                  <a:srgbClr val="002060"/>
                </a:solidFill>
              </a:rPr>
              <a:t>Resilience</a:t>
            </a:r>
            <a:endParaRPr i="0" sz="1815" u="none" cap="none" strike="noStrike"/>
          </a:p>
        </p:txBody>
      </p:sp>
      <p:sp>
        <p:nvSpPr>
          <p:cNvPr id="1381" name="Google Shape;1381;g394c34ae405_0_2235"/>
          <p:cNvSpPr/>
          <p:nvPr/>
        </p:nvSpPr>
        <p:spPr>
          <a:xfrm>
            <a:off x="5366604" y="2315976"/>
            <a:ext cx="6046200" cy="2961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36"/>
              <a:buFont typeface="Inter"/>
              <a:buNone/>
            </a:pPr>
            <a:r>
              <a:rPr b="1" i="0" lang="en-US" sz="1435" u="none" cap="none" strike="noStrike">
                <a:solidFill>
                  <a:srgbClr val="002060"/>
                </a:solidFill>
              </a:rPr>
              <a:t>Proactive</a:t>
            </a:r>
            <a:r>
              <a:rPr i="0" lang="en-US" sz="1435" u="none" cap="none" strike="noStrike">
                <a:solidFill>
                  <a:srgbClr val="002060"/>
                </a:solidFill>
              </a:rPr>
              <a:t> strength-building</a:t>
            </a:r>
            <a:endParaRPr i="0" sz="1435" u="none" cap="none" strike="noStrike"/>
          </a:p>
        </p:txBody>
      </p:sp>
      <p:sp>
        <p:nvSpPr>
          <p:cNvPr id="1382" name="Google Shape;1382;g394c34ae405_0_2235"/>
          <p:cNvSpPr/>
          <p:nvPr/>
        </p:nvSpPr>
        <p:spPr>
          <a:xfrm>
            <a:off x="5366604" y="2676463"/>
            <a:ext cx="6046200" cy="296100"/>
          </a:xfrm>
          <a:prstGeom prst="rect">
            <a:avLst/>
          </a:prstGeom>
          <a:noFill/>
          <a:ln>
            <a:noFill/>
          </a:ln>
        </p:spPr>
        <p:txBody>
          <a:bodyPr anchorCtr="0" anchor="t" bIns="0" lIns="0" spcFirstLastPara="1" rIns="0" wrap="square" tIns="0">
            <a:noAutofit/>
          </a:bodyPr>
          <a:lstStyle/>
          <a:p>
            <a:pPr indent="-289594" lvl="0" marL="289595" marR="0" rtl="0" algn="l">
              <a:lnSpc>
                <a:spcPct val="161764"/>
              </a:lnSpc>
              <a:spcBef>
                <a:spcPts val="0"/>
              </a:spcBef>
              <a:spcAft>
                <a:spcPts val="0"/>
              </a:spcAft>
              <a:buClr>
                <a:srgbClr val="002060"/>
              </a:buClr>
              <a:buSzPts val="1436"/>
              <a:buChar char="•"/>
            </a:pPr>
            <a:r>
              <a:rPr i="0" lang="en-US" sz="1435" u="none" cap="none" strike="noStrike">
                <a:solidFill>
                  <a:srgbClr val="002060"/>
                </a:solidFill>
              </a:rPr>
              <a:t>Absorb &amp; adapt to change</a:t>
            </a:r>
            <a:endParaRPr i="0" sz="1435" u="none" cap="none" strike="noStrike"/>
          </a:p>
        </p:txBody>
      </p:sp>
      <p:sp>
        <p:nvSpPr>
          <p:cNvPr id="1383" name="Google Shape;1383;g394c34ae405_0_2235"/>
          <p:cNvSpPr/>
          <p:nvPr/>
        </p:nvSpPr>
        <p:spPr>
          <a:xfrm>
            <a:off x="5366604" y="3036949"/>
            <a:ext cx="6046200" cy="296100"/>
          </a:xfrm>
          <a:prstGeom prst="rect">
            <a:avLst/>
          </a:prstGeom>
          <a:noFill/>
          <a:ln>
            <a:noFill/>
          </a:ln>
        </p:spPr>
        <p:txBody>
          <a:bodyPr anchorCtr="0" anchor="t" bIns="0" lIns="0" spcFirstLastPara="1" rIns="0" wrap="square" tIns="0">
            <a:noAutofit/>
          </a:bodyPr>
          <a:lstStyle/>
          <a:p>
            <a:pPr indent="-289594" lvl="0" marL="289595" marR="0" rtl="0" algn="l">
              <a:lnSpc>
                <a:spcPct val="161764"/>
              </a:lnSpc>
              <a:spcBef>
                <a:spcPts val="0"/>
              </a:spcBef>
              <a:spcAft>
                <a:spcPts val="0"/>
              </a:spcAft>
              <a:buClr>
                <a:srgbClr val="002060"/>
              </a:buClr>
              <a:buSzPts val="1436"/>
              <a:buChar char="•"/>
            </a:pPr>
            <a:r>
              <a:rPr i="0" lang="en-US" sz="1435" u="none" cap="none" strike="noStrike">
                <a:solidFill>
                  <a:srgbClr val="002060"/>
                </a:solidFill>
              </a:rPr>
              <a:t>Maintain critical functions</a:t>
            </a:r>
            <a:endParaRPr i="0" sz="1435" u="none" cap="none" strike="noStrike"/>
          </a:p>
        </p:txBody>
      </p:sp>
      <p:sp>
        <p:nvSpPr>
          <p:cNvPr id="1384" name="Google Shape;1384;g394c34ae405_0_2235"/>
          <p:cNvSpPr/>
          <p:nvPr/>
        </p:nvSpPr>
        <p:spPr>
          <a:xfrm>
            <a:off x="5366604" y="3397435"/>
            <a:ext cx="6046200" cy="296100"/>
          </a:xfrm>
          <a:prstGeom prst="rect">
            <a:avLst/>
          </a:prstGeom>
          <a:noFill/>
          <a:ln>
            <a:noFill/>
          </a:ln>
        </p:spPr>
        <p:txBody>
          <a:bodyPr anchorCtr="0" anchor="t" bIns="0" lIns="0" spcFirstLastPara="1" rIns="0" wrap="square" tIns="0">
            <a:noAutofit/>
          </a:bodyPr>
          <a:lstStyle/>
          <a:p>
            <a:pPr indent="-289594" lvl="0" marL="289595" marR="0" rtl="0" algn="l">
              <a:lnSpc>
                <a:spcPct val="161764"/>
              </a:lnSpc>
              <a:spcBef>
                <a:spcPts val="0"/>
              </a:spcBef>
              <a:spcAft>
                <a:spcPts val="0"/>
              </a:spcAft>
              <a:buClr>
                <a:srgbClr val="002060"/>
              </a:buClr>
              <a:buSzPts val="1436"/>
              <a:buChar char="•"/>
            </a:pPr>
            <a:r>
              <a:rPr i="0" lang="en-US" sz="1435" u="none" cap="none" strike="noStrike">
                <a:solidFill>
                  <a:srgbClr val="002060"/>
                </a:solidFill>
              </a:rPr>
              <a:t>Focus: Prevention, adaptation</a:t>
            </a:r>
            <a:endParaRPr i="0" sz="1435" u="none" cap="none" strike="noStrike"/>
          </a:p>
        </p:txBody>
      </p:sp>
      <p:sp>
        <p:nvSpPr>
          <p:cNvPr id="1385" name="Google Shape;1385;g394c34ae405_0_2235"/>
          <p:cNvSpPr/>
          <p:nvPr/>
        </p:nvSpPr>
        <p:spPr>
          <a:xfrm>
            <a:off x="5175350" y="4069337"/>
            <a:ext cx="6428100" cy="2159400"/>
          </a:xfrm>
          <a:prstGeom prst="roundRect">
            <a:avLst>
              <a:gd fmla="val 3596" name="adj"/>
            </a:avLst>
          </a:prstGeom>
          <a:solidFill>
            <a:srgbClr val="F6D5D5"/>
          </a:solidFill>
          <a:ln cap="flat" cmpd="sng" w="8050">
            <a:solidFill>
              <a:srgbClr val="DCBBBB"/>
            </a:solidFill>
            <a:prstDash val="solid"/>
            <a:round/>
            <a:headEnd len="sm" w="sm" type="none"/>
            <a:tailEnd len="sm" w="sm" type="none"/>
          </a:ln>
        </p:spPr>
        <p:txBody>
          <a:bodyPr anchorCtr="0" anchor="ctr" bIns="77200" lIns="77200" spcFirstLastPara="1" rIns="77200" wrap="square" tIns="77200">
            <a:noAutofit/>
          </a:bodyPr>
          <a:lstStyle/>
          <a:p>
            <a:pPr indent="0" lvl="0" marL="0" rtl="0" algn="l">
              <a:spcBef>
                <a:spcPts val="0"/>
              </a:spcBef>
              <a:spcAft>
                <a:spcPts val="0"/>
              </a:spcAft>
              <a:buNone/>
            </a:pPr>
            <a:r>
              <a:t/>
            </a:r>
            <a:endParaRPr/>
          </a:p>
        </p:txBody>
      </p:sp>
      <p:sp>
        <p:nvSpPr>
          <p:cNvPr id="1386" name="Google Shape;1386;g394c34ae405_0_2235"/>
          <p:cNvSpPr/>
          <p:nvPr/>
        </p:nvSpPr>
        <p:spPr>
          <a:xfrm>
            <a:off x="5366604" y="4260591"/>
            <a:ext cx="2310900" cy="288900"/>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002060"/>
              </a:buClr>
              <a:buSzPts val="1816"/>
              <a:buFont typeface="Nunito Sans"/>
              <a:buNone/>
            </a:pPr>
            <a:r>
              <a:rPr i="0" lang="en-US" sz="1815" u="none" cap="none" strike="noStrike">
                <a:solidFill>
                  <a:srgbClr val="002060"/>
                </a:solidFill>
              </a:rPr>
              <a:t>Recovery</a:t>
            </a:r>
            <a:endParaRPr i="0" sz="1815" u="none" cap="none" strike="noStrike"/>
          </a:p>
        </p:txBody>
      </p:sp>
      <p:sp>
        <p:nvSpPr>
          <p:cNvPr id="1387" name="Google Shape;1387;g394c34ae405_0_2235"/>
          <p:cNvSpPr/>
          <p:nvPr/>
        </p:nvSpPr>
        <p:spPr>
          <a:xfrm>
            <a:off x="5366604" y="4660293"/>
            <a:ext cx="6046200" cy="2961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36"/>
              <a:buFont typeface="Inter"/>
              <a:buNone/>
            </a:pPr>
            <a:r>
              <a:rPr b="1" i="0" lang="en-US" sz="1435" u="none" cap="none" strike="noStrike">
                <a:solidFill>
                  <a:srgbClr val="002060"/>
                </a:solidFill>
              </a:rPr>
              <a:t>Reactive</a:t>
            </a:r>
            <a:r>
              <a:rPr i="0" lang="en-US" sz="1435" u="none" cap="none" strike="noStrike">
                <a:solidFill>
                  <a:srgbClr val="002060"/>
                </a:solidFill>
              </a:rPr>
              <a:t> restoration</a:t>
            </a:r>
            <a:endParaRPr i="0" sz="1435" u="none" cap="none" strike="noStrike"/>
          </a:p>
        </p:txBody>
      </p:sp>
      <p:sp>
        <p:nvSpPr>
          <p:cNvPr id="1388" name="Google Shape;1388;g394c34ae405_0_2235"/>
          <p:cNvSpPr/>
          <p:nvPr/>
        </p:nvSpPr>
        <p:spPr>
          <a:xfrm>
            <a:off x="5366604" y="5020780"/>
            <a:ext cx="6046200" cy="296100"/>
          </a:xfrm>
          <a:prstGeom prst="rect">
            <a:avLst/>
          </a:prstGeom>
          <a:noFill/>
          <a:ln>
            <a:noFill/>
          </a:ln>
        </p:spPr>
        <p:txBody>
          <a:bodyPr anchorCtr="0" anchor="t" bIns="0" lIns="0" spcFirstLastPara="1" rIns="0" wrap="square" tIns="0">
            <a:noAutofit/>
          </a:bodyPr>
          <a:lstStyle/>
          <a:p>
            <a:pPr indent="-289594" lvl="0" marL="289595" marR="0" rtl="0" algn="l">
              <a:lnSpc>
                <a:spcPct val="161764"/>
              </a:lnSpc>
              <a:spcBef>
                <a:spcPts val="0"/>
              </a:spcBef>
              <a:spcAft>
                <a:spcPts val="0"/>
              </a:spcAft>
              <a:buClr>
                <a:srgbClr val="002060"/>
              </a:buClr>
              <a:buSzPts val="1436"/>
              <a:buChar char="•"/>
            </a:pPr>
            <a:r>
              <a:rPr i="0" lang="en-US" sz="1435" u="none" cap="none" strike="noStrike">
                <a:solidFill>
                  <a:srgbClr val="002060"/>
                </a:solidFill>
              </a:rPr>
              <a:t>Return to normal operations</a:t>
            </a:r>
            <a:endParaRPr i="0" sz="1435" u="none" cap="none" strike="noStrike"/>
          </a:p>
        </p:txBody>
      </p:sp>
      <p:sp>
        <p:nvSpPr>
          <p:cNvPr id="1389" name="Google Shape;1389;g394c34ae405_0_2235"/>
          <p:cNvSpPr/>
          <p:nvPr/>
        </p:nvSpPr>
        <p:spPr>
          <a:xfrm>
            <a:off x="5366604" y="5381266"/>
            <a:ext cx="6046200" cy="296100"/>
          </a:xfrm>
          <a:prstGeom prst="rect">
            <a:avLst/>
          </a:prstGeom>
          <a:noFill/>
          <a:ln>
            <a:noFill/>
          </a:ln>
        </p:spPr>
        <p:txBody>
          <a:bodyPr anchorCtr="0" anchor="t" bIns="0" lIns="0" spcFirstLastPara="1" rIns="0" wrap="square" tIns="0">
            <a:noAutofit/>
          </a:bodyPr>
          <a:lstStyle/>
          <a:p>
            <a:pPr indent="-289594" lvl="0" marL="289595" marR="0" rtl="0" algn="l">
              <a:lnSpc>
                <a:spcPct val="161764"/>
              </a:lnSpc>
              <a:spcBef>
                <a:spcPts val="0"/>
              </a:spcBef>
              <a:spcAft>
                <a:spcPts val="0"/>
              </a:spcAft>
              <a:buClr>
                <a:srgbClr val="002060"/>
              </a:buClr>
              <a:buSzPts val="1436"/>
              <a:buChar char="•"/>
            </a:pPr>
            <a:r>
              <a:rPr i="0" lang="en-US" sz="1435" u="none" cap="none" strike="noStrike">
                <a:solidFill>
                  <a:srgbClr val="002060"/>
                </a:solidFill>
              </a:rPr>
              <a:t>Defined by RTO/RPO</a:t>
            </a:r>
            <a:endParaRPr i="0" sz="1435" u="none" cap="none" strike="noStrike"/>
          </a:p>
        </p:txBody>
      </p:sp>
      <p:sp>
        <p:nvSpPr>
          <p:cNvPr id="1390" name="Google Shape;1390;g394c34ae405_0_2235"/>
          <p:cNvSpPr/>
          <p:nvPr/>
        </p:nvSpPr>
        <p:spPr>
          <a:xfrm>
            <a:off x="5366604" y="5741752"/>
            <a:ext cx="6046200" cy="296100"/>
          </a:xfrm>
          <a:prstGeom prst="rect">
            <a:avLst/>
          </a:prstGeom>
          <a:noFill/>
          <a:ln>
            <a:noFill/>
          </a:ln>
        </p:spPr>
        <p:txBody>
          <a:bodyPr anchorCtr="0" anchor="t" bIns="0" lIns="0" spcFirstLastPara="1" rIns="0" wrap="square" tIns="0">
            <a:noAutofit/>
          </a:bodyPr>
          <a:lstStyle/>
          <a:p>
            <a:pPr indent="-289594" lvl="0" marL="289595" marR="0" rtl="0" algn="l">
              <a:lnSpc>
                <a:spcPct val="161764"/>
              </a:lnSpc>
              <a:spcBef>
                <a:spcPts val="0"/>
              </a:spcBef>
              <a:spcAft>
                <a:spcPts val="0"/>
              </a:spcAft>
              <a:buClr>
                <a:srgbClr val="002060"/>
              </a:buClr>
              <a:buSzPts val="1436"/>
              <a:buChar char="•"/>
            </a:pPr>
            <a:r>
              <a:rPr i="0" lang="en-US" sz="1435" u="none" cap="none" strike="noStrike">
                <a:solidFill>
                  <a:srgbClr val="002060"/>
                </a:solidFill>
              </a:rPr>
              <a:t>Focus: Restoration, continuity</a:t>
            </a:r>
            <a:endParaRPr i="0" sz="1435" u="none" cap="none" strike="noStrike"/>
          </a:p>
        </p:txBody>
      </p:sp>
      <p:pic>
        <p:nvPicPr>
          <p:cNvPr descr="Creative abstract block chain technology hologram with handshake on modern computer background, cryptography and decentralization concept. Multi exposure (Provided by Getty Images)" id="1391" name="Google Shape;1391;g394c34ae405_0_2235"/>
          <p:cNvPicPr preferRelativeResize="0"/>
          <p:nvPr/>
        </p:nvPicPr>
        <p:blipFill>
          <a:blip r:embed="rId3">
            <a:alphaModFix/>
          </a:blip>
          <a:stretch>
            <a:fillRect/>
          </a:stretch>
        </p:blipFill>
        <p:spPr>
          <a:xfrm>
            <a:off x="471117" y="1752476"/>
            <a:ext cx="4104008" cy="273732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g394c34ae405_0_225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398" name="Google Shape;1398;g394c34ae405_0_225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399" name="Google Shape;1399;g394c34ae405_0_2255"/>
          <p:cNvSpPr/>
          <p:nvPr/>
        </p:nvSpPr>
        <p:spPr>
          <a:xfrm>
            <a:off x="645284" y="968076"/>
            <a:ext cx="10926900" cy="1187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28"/>
              <a:buFont typeface="Nunito Sans"/>
              <a:buNone/>
            </a:pPr>
            <a:r>
              <a:rPr i="0" lang="en-US" sz="3728" u="none" cap="none" strike="noStrike">
                <a:solidFill>
                  <a:srgbClr val="D1282E"/>
                </a:solidFill>
              </a:rPr>
              <a:t>Core Idea 2: Strategic, Tactical &amp; Operational Levels</a:t>
            </a:r>
            <a:endParaRPr i="0" sz="3728" u="none" cap="none" strike="noStrike"/>
          </a:p>
        </p:txBody>
      </p:sp>
      <p:sp>
        <p:nvSpPr>
          <p:cNvPr id="1400" name="Google Shape;1400;g394c34ae405_0_2255"/>
          <p:cNvSpPr/>
          <p:nvPr/>
        </p:nvSpPr>
        <p:spPr>
          <a:xfrm>
            <a:off x="645284" y="2535710"/>
            <a:ext cx="10926900" cy="304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66"/>
              <a:buFont typeface="Inter"/>
              <a:buNone/>
            </a:pPr>
            <a:r>
              <a:rPr i="0" lang="en-US" sz="1466" u="none" cap="none" strike="noStrike">
                <a:solidFill>
                  <a:srgbClr val="002060"/>
                </a:solidFill>
              </a:rPr>
              <a:t>Resilience and recovery operate at three levels:</a:t>
            </a:r>
            <a:endParaRPr i="0" sz="1466" u="none" cap="none" strike="noStrike"/>
          </a:p>
        </p:txBody>
      </p:sp>
      <p:sp>
        <p:nvSpPr>
          <p:cNvPr id="1401" name="Google Shape;1401;g394c34ae405_0_2255"/>
          <p:cNvSpPr/>
          <p:nvPr/>
        </p:nvSpPr>
        <p:spPr>
          <a:xfrm>
            <a:off x="645284" y="3053499"/>
            <a:ext cx="3515700" cy="1887000"/>
          </a:xfrm>
          <a:prstGeom prst="roundRect">
            <a:avLst>
              <a:gd fmla="val 6496" name="adj"/>
            </a:avLst>
          </a:prstGeom>
          <a:solidFill>
            <a:srgbClr val="FFFFFF"/>
          </a:solidFill>
          <a:ln cap="flat" cmpd="sng" w="25525">
            <a:solidFill>
              <a:srgbClr val="DCBBBB"/>
            </a:solidFill>
            <a:prstDash val="solid"/>
            <a:round/>
            <a:headEnd len="sm" w="sm" type="none"/>
            <a:tailEnd len="sm" w="sm" type="none"/>
          </a:ln>
        </p:spPr>
        <p:txBody>
          <a:bodyPr anchorCtr="0" anchor="ctr" bIns="76575" lIns="76575" spcFirstLastPara="1" rIns="76575" wrap="square" tIns="76575">
            <a:noAutofit/>
          </a:bodyPr>
          <a:lstStyle/>
          <a:p>
            <a:pPr indent="0" lvl="0" marL="0" rtl="0" algn="l">
              <a:spcBef>
                <a:spcPts val="0"/>
              </a:spcBef>
              <a:spcAft>
                <a:spcPts val="0"/>
              </a:spcAft>
              <a:buNone/>
            </a:pPr>
            <a:r>
              <a:t/>
            </a:r>
            <a:endParaRPr/>
          </a:p>
        </p:txBody>
      </p:sp>
      <p:sp>
        <p:nvSpPr>
          <p:cNvPr id="1402" name="Google Shape;1402;g394c34ae405_0_2255"/>
          <p:cNvSpPr/>
          <p:nvPr/>
        </p:nvSpPr>
        <p:spPr>
          <a:xfrm>
            <a:off x="619749" y="3053499"/>
            <a:ext cx="102000" cy="1887000"/>
          </a:xfrm>
          <a:prstGeom prst="roundRect">
            <a:avLst>
              <a:gd fmla="val 78139" name="adj"/>
            </a:avLst>
          </a:prstGeom>
          <a:solidFill>
            <a:srgbClr val="B42827"/>
          </a:solidFill>
          <a:ln>
            <a:noFill/>
          </a:ln>
        </p:spPr>
        <p:txBody>
          <a:bodyPr anchorCtr="0" anchor="ctr" bIns="76575" lIns="76575" spcFirstLastPara="1" rIns="76575" wrap="square" tIns="76575">
            <a:noAutofit/>
          </a:bodyPr>
          <a:lstStyle/>
          <a:p>
            <a:pPr indent="0" lvl="0" marL="0" rtl="0" algn="l">
              <a:spcBef>
                <a:spcPts val="0"/>
              </a:spcBef>
              <a:spcAft>
                <a:spcPts val="0"/>
              </a:spcAft>
              <a:buNone/>
            </a:pPr>
            <a:r>
              <a:t/>
            </a:r>
            <a:endParaRPr/>
          </a:p>
        </p:txBody>
      </p:sp>
      <p:sp>
        <p:nvSpPr>
          <p:cNvPr id="1403" name="Google Shape;1403;g394c34ae405_0_2255"/>
          <p:cNvSpPr/>
          <p:nvPr/>
        </p:nvSpPr>
        <p:spPr>
          <a:xfrm>
            <a:off x="937446" y="3269054"/>
            <a:ext cx="2375400" cy="296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43"/>
              <a:buFont typeface="Nunito Sans"/>
              <a:buNone/>
            </a:pPr>
            <a:r>
              <a:rPr i="0" lang="en-US" sz="1843" u="none" cap="none" strike="noStrike">
                <a:solidFill>
                  <a:srgbClr val="002060"/>
                </a:solidFill>
              </a:rPr>
              <a:t>Strategic</a:t>
            </a:r>
            <a:endParaRPr i="0" sz="1843" u="none" cap="none" strike="noStrike"/>
          </a:p>
        </p:txBody>
      </p:sp>
      <p:sp>
        <p:nvSpPr>
          <p:cNvPr id="1404" name="Google Shape;1404;g394c34ae405_0_2255"/>
          <p:cNvSpPr/>
          <p:nvPr/>
        </p:nvSpPr>
        <p:spPr>
          <a:xfrm>
            <a:off x="937446" y="3679915"/>
            <a:ext cx="3007800" cy="304200"/>
          </a:xfrm>
          <a:prstGeom prst="rect">
            <a:avLst/>
          </a:prstGeom>
          <a:noFill/>
          <a:ln>
            <a:noFill/>
          </a:ln>
        </p:spPr>
        <p:txBody>
          <a:bodyPr anchorCtr="0" anchor="t" bIns="0" lIns="0" spcFirstLastPara="1" rIns="0" wrap="square" tIns="0">
            <a:noAutofit/>
          </a:bodyPr>
          <a:lstStyle/>
          <a:p>
            <a:pPr indent="-287274" lvl="0" marL="287274" marR="0" rtl="0" algn="l">
              <a:lnSpc>
                <a:spcPct val="162857"/>
              </a:lnSpc>
              <a:spcBef>
                <a:spcPts val="0"/>
              </a:spcBef>
              <a:spcAft>
                <a:spcPts val="0"/>
              </a:spcAft>
              <a:buClr>
                <a:srgbClr val="002060"/>
              </a:buClr>
              <a:buSzPts val="1466"/>
              <a:buChar char="•"/>
            </a:pPr>
            <a:r>
              <a:rPr i="0" lang="en-US" sz="1466" u="none" cap="none" strike="noStrike">
                <a:solidFill>
                  <a:srgbClr val="002060"/>
                </a:solidFill>
              </a:rPr>
              <a:t>Leadership &amp; Governance</a:t>
            </a:r>
            <a:endParaRPr i="0" sz="1466" u="none" cap="none" strike="noStrike"/>
          </a:p>
        </p:txBody>
      </p:sp>
      <p:sp>
        <p:nvSpPr>
          <p:cNvPr id="1405" name="Google Shape;1405;g394c34ae405_0_2255"/>
          <p:cNvSpPr/>
          <p:nvPr/>
        </p:nvSpPr>
        <p:spPr>
          <a:xfrm>
            <a:off x="937446" y="4050377"/>
            <a:ext cx="3007800" cy="304200"/>
          </a:xfrm>
          <a:prstGeom prst="rect">
            <a:avLst/>
          </a:prstGeom>
          <a:noFill/>
          <a:ln>
            <a:noFill/>
          </a:ln>
        </p:spPr>
        <p:txBody>
          <a:bodyPr anchorCtr="0" anchor="t" bIns="0" lIns="0" spcFirstLastPara="1" rIns="0" wrap="square" tIns="0">
            <a:noAutofit/>
          </a:bodyPr>
          <a:lstStyle/>
          <a:p>
            <a:pPr indent="-287274" lvl="0" marL="287274" marR="0" rtl="0" algn="l">
              <a:lnSpc>
                <a:spcPct val="162857"/>
              </a:lnSpc>
              <a:spcBef>
                <a:spcPts val="0"/>
              </a:spcBef>
              <a:spcAft>
                <a:spcPts val="0"/>
              </a:spcAft>
              <a:buClr>
                <a:srgbClr val="002060"/>
              </a:buClr>
              <a:buSzPts val="1466"/>
              <a:buChar char="•"/>
            </a:pPr>
            <a:r>
              <a:rPr i="0" lang="en-US" sz="1466" u="none" cap="none" strike="noStrike">
                <a:solidFill>
                  <a:srgbClr val="002060"/>
                </a:solidFill>
              </a:rPr>
              <a:t>Resource Allocation</a:t>
            </a:r>
            <a:endParaRPr i="0" sz="1466" u="none" cap="none" strike="noStrike"/>
          </a:p>
        </p:txBody>
      </p:sp>
      <p:sp>
        <p:nvSpPr>
          <p:cNvPr id="1406" name="Google Shape;1406;g394c34ae405_0_2255"/>
          <p:cNvSpPr/>
          <p:nvPr/>
        </p:nvSpPr>
        <p:spPr>
          <a:xfrm>
            <a:off x="937446" y="4420840"/>
            <a:ext cx="3007800" cy="304200"/>
          </a:xfrm>
          <a:prstGeom prst="rect">
            <a:avLst/>
          </a:prstGeom>
          <a:noFill/>
          <a:ln>
            <a:noFill/>
          </a:ln>
        </p:spPr>
        <p:txBody>
          <a:bodyPr anchorCtr="0" anchor="t" bIns="0" lIns="0" spcFirstLastPara="1" rIns="0" wrap="square" tIns="0">
            <a:noAutofit/>
          </a:bodyPr>
          <a:lstStyle/>
          <a:p>
            <a:pPr indent="-287274" lvl="0" marL="287274" marR="0" rtl="0" algn="l">
              <a:lnSpc>
                <a:spcPct val="162857"/>
              </a:lnSpc>
              <a:spcBef>
                <a:spcPts val="0"/>
              </a:spcBef>
              <a:spcAft>
                <a:spcPts val="0"/>
              </a:spcAft>
              <a:buClr>
                <a:srgbClr val="002060"/>
              </a:buClr>
              <a:buSzPts val="1466"/>
              <a:buChar char="•"/>
            </a:pPr>
            <a:r>
              <a:rPr i="0" lang="en-US" sz="1466" u="none" cap="none" strike="noStrike">
                <a:solidFill>
                  <a:srgbClr val="002060"/>
                </a:solidFill>
              </a:rPr>
              <a:t>Risk Tolerance</a:t>
            </a:r>
            <a:endParaRPr i="0" sz="1466" u="none" cap="none" strike="noStrike"/>
          </a:p>
        </p:txBody>
      </p:sp>
      <p:sp>
        <p:nvSpPr>
          <p:cNvPr id="1407" name="Google Shape;1407;g394c34ae405_0_2255"/>
          <p:cNvSpPr/>
          <p:nvPr/>
        </p:nvSpPr>
        <p:spPr>
          <a:xfrm>
            <a:off x="4350917" y="3053499"/>
            <a:ext cx="3515700" cy="1887000"/>
          </a:xfrm>
          <a:prstGeom prst="roundRect">
            <a:avLst>
              <a:gd fmla="val 6496" name="adj"/>
            </a:avLst>
          </a:prstGeom>
          <a:solidFill>
            <a:srgbClr val="FFFFFF"/>
          </a:solidFill>
          <a:ln cap="flat" cmpd="sng" w="25525">
            <a:solidFill>
              <a:srgbClr val="DCBBBB"/>
            </a:solidFill>
            <a:prstDash val="solid"/>
            <a:round/>
            <a:headEnd len="sm" w="sm" type="none"/>
            <a:tailEnd len="sm" w="sm" type="none"/>
          </a:ln>
        </p:spPr>
        <p:txBody>
          <a:bodyPr anchorCtr="0" anchor="ctr" bIns="76575" lIns="76575" spcFirstLastPara="1" rIns="76575" wrap="square" tIns="76575">
            <a:noAutofit/>
          </a:bodyPr>
          <a:lstStyle/>
          <a:p>
            <a:pPr indent="0" lvl="0" marL="0" rtl="0" algn="l">
              <a:spcBef>
                <a:spcPts val="0"/>
              </a:spcBef>
              <a:spcAft>
                <a:spcPts val="0"/>
              </a:spcAft>
              <a:buNone/>
            </a:pPr>
            <a:r>
              <a:t/>
            </a:r>
            <a:endParaRPr/>
          </a:p>
        </p:txBody>
      </p:sp>
      <p:sp>
        <p:nvSpPr>
          <p:cNvPr id="1408" name="Google Shape;1408;g394c34ae405_0_2255"/>
          <p:cNvSpPr/>
          <p:nvPr/>
        </p:nvSpPr>
        <p:spPr>
          <a:xfrm>
            <a:off x="4325381" y="3053499"/>
            <a:ext cx="102000" cy="1887000"/>
          </a:xfrm>
          <a:prstGeom prst="roundRect">
            <a:avLst>
              <a:gd fmla="val 78139" name="adj"/>
            </a:avLst>
          </a:prstGeom>
          <a:solidFill>
            <a:srgbClr val="B42827"/>
          </a:solidFill>
          <a:ln>
            <a:noFill/>
          </a:ln>
        </p:spPr>
        <p:txBody>
          <a:bodyPr anchorCtr="0" anchor="ctr" bIns="76575" lIns="76575" spcFirstLastPara="1" rIns="76575" wrap="square" tIns="76575">
            <a:noAutofit/>
          </a:bodyPr>
          <a:lstStyle/>
          <a:p>
            <a:pPr indent="0" lvl="0" marL="0" rtl="0" algn="l">
              <a:spcBef>
                <a:spcPts val="0"/>
              </a:spcBef>
              <a:spcAft>
                <a:spcPts val="0"/>
              </a:spcAft>
              <a:buNone/>
            </a:pPr>
            <a:r>
              <a:t/>
            </a:r>
            <a:endParaRPr/>
          </a:p>
        </p:txBody>
      </p:sp>
      <p:sp>
        <p:nvSpPr>
          <p:cNvPr id="1409" name="Google Shape;1409;g394c34ae405_0_2255"/>
          <p:cNvSpPr/>
          <p:nvPr/>
        </p:nvSpPr>
        <p:spPr>
          <a:xfrm>
            <a:off x="4643078" y="3269054"/>
            <a:ext cx="2375400" cy="296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43"/>
              <a:buFont typeface="Nunito Sans"/>
              <a:buNone/>
            </a:pPr>
            <a:r>
              <a:rPr i="0" lang="en-US" sz="1843" u="none" cap="none" strike="noStrike">
                <a:solidFill>
                  <a:srgbClr val="002060"/>
                </a:solidFill>
              </a:rPr>
              <a:t>Operational</a:t>
            </a:r>
            <a:endParaRPr i="0" sz="1843" u="none" cap="none" strike="noStrike"/>
          </a:p>
        </p:txBody>
      </p:sp>
      <p:sp>
        <p:nvSpPr>
          <p:cNvPr id="1410" name="Google Shape;1410;g394c34ae405_0_2255"/>
          <p:cNvSpPr/>
          <p:nvPr/>
        </p:nvSpPr>
        <p:spPr>
          <a:xfrm>
            <a:off x="4643078" y="3679915"/>
            <a:ext cx="3007800" cy="304200"/>
          </a:xfrm>
          <a:prstGeom prst="rect">
            <a:avLst/>
          </a:prstGeom>
          <a:noFill/>
          <a:ln>
            <a:noFill/>
          </a:ln>
        </p:spPr>
        <p:txBody>
          <a:bodyPr anchorCtr="0" anchor="t" bIns="0" lIns="0" spcFirstLastPara="1" rIns="0" wrap="square" tIns="0">
            <a:noAutofit/>
          </a:bodyPr>
          <a:lstStyle/>
          <a:p>
            <a:pPr indent="-287274" lvl="0" marL="287274" marR="0" rtl="0" algn="l">
              <a:lnSpc>
                <a:spcPct val="162857"/>
              </a:lnSpc>
              <a:spcBef>
                <a:spcPts val="0"/>
              </a:spcBef>
              <a:spcAft>
                <a:spcPts val="0"/>
              </a:spcAft>
              <a:buClr>
                <a:srgbClr val="002060"/>
              </a:buClr>
              <a:buSzPts val="1466"/>
              <a:buChar char="•"/>
            </a:pPr>
            <a:r>
              <a:rPr i="0" lang="en-US" sz="1466" u="none" cap="none" strike="noStrike">
                <a:solidFill>
                  <a:srgbClr val="002060"/>
                </a:solidFill>
              </a:rPr>
              <a:t>Daily Response</a:t>
            </a:r>
            <a:endParaRPr i="0" sz="1466" u="none" cap="none" strike="noStrike"/>
          </a:p>
        </p:txBody>
      </p:sp>
      <p:sp>
        <p:nvSpPr>
          <p:cNvPr id="1411" name="Google Shape;1411;g394c34ae405_0_2255"/>
          <p:cNvSpPr/>
          <p:nvPr/>
        </p:nvSpPr>
        <p:spPr>
          <a:xfrm>
            <a:off x="4643078" y="4050377"/>
            <a:ext cx="3007800" cy="304200"/>
          </a:xfrm>
          <a:prstGeom prst="rect">
            <a:avLst/>
          </a:prstGeom>
          <a:noFill/>
          <a:ln>
            <a:noFill/>
          </a:ln>
        </p:spPr>
        <p:txBody>
          <a:bodyPr anchorCtr="0" anchor="t" bIns="0" lIns="0" spcFirstLastPara="1" rIns="0" wrap="square" tIns="0">
            <a:noAutofit/>
          </a:bodyPr>
          <a:lstStyle/>
          <a:p>
            <a:pPr indent="-287274" lvl="0" marL="287274" marR="0" rtl="0" algn="l">
              <a:lnSpc>
                <a:spcPct val="162857"/>
              </a:lnSpc>
              <a:spcBef>
                <a:spcPts val="0"/>
              </a:spcBef>
              <a:spcAft>
                <a:spcPts val="0"/>
              </a:spcAft>
              <a:buClr>
                <a:srgbClr val="002060"/>
              </a:buClr>
              <a:buSzPts val="1466"/>
              <a:buChar char="•"/>
            </a:pPr>
            <a:r>
              <a:rPr i="0" lang="en-US" sz="1466" u="none" cap="none" strike="noStrike">
                <a:solidFill>
                  <a:srgbClr val="002060"/>
                </a:solidFill>
              </a:rPr>
              <a:t>Incident Management</a:t>
            </a:r>
            <a:endParaRPr i="0" sz="1466" u="none" cap="none" strike="noStrike"/>
          </a:p>
        </p:txBody>
      </p:sp>
      <p:sp>
        <p:nvSpPr>
          <p:cNvPr id="1412" name="Google Shape;1412;g394c34ae405_0_2255"/>
          <p:cNvSpPr/>
          <p:nvPr/>
        </p:nvSpPr>
        <p:spPr>
          <a:xfrm>
            <a:off x="4643078" y="4420840"/>
            <a:ext cx="3007800" cy="304200"/>
          </a:xfrm>
          <a:prstGeom prst="rect">
            <a:avLst/>
          </a:prstGeom>
          <a:noFill/>
          <a:ln>
            <a:noFill/>
          </a:ln>
        </p:spPr>
        <p:txBody>
          <a:bodyPr anchorCtr="0" anchor="t" bIns="0" lIns="0" spcFirstLastPara="1" rIns="0" wrap="square" tIns="0">
            <a:noAutofit/>
          </a:bodyPr>
          <a:lstStyle/>
          <a:p>
            <a:pPr indent="-287274" lvl="0" marL="287274" marR="0" rtl="0" algn="l">
              <a:lnSpc>
                <a:spcPct val="162857"/>
              </a:lnSpc>
              <a:spcBef>
                <a:spcPts val="0"/>
              </a:spcBef>
              <a:spcAft>
                <a:spcPts val="0"/>
              </a:spcAft>
              <a:buClr>
                <a:srgbClr val="002060"/>
              </a:buClr>
              <a:buSzPts val="1466"/>
              <a:buChar char="•"/>
            </a:pPr>
            <a:r>
              <a:rPr i="0" lang="en-US" sz="1466" u="none" cap="none" strike="noStrike">
                <a:solidFill>
                  <a:srgbClr val="002060"/>
                </a:solidFill>
              </a:rPr>
              <a:t>Continuous Improvement</a:t>
            </a:r>
            <a:endParaRPr i="0" sz="1466" u="none" cap="none" strike="noStrike"/>
          </a:p>
        </p:txBody>
      </p:sp>
      <p:sp>
        <p:nvSpPr>
          <p:cNvPr id="1413" name="Google Shape;1413;g394c34ae405_0_2255"/>
          <p:cNvSpPr/>
          <p:nvPr/>
        </p:nvSpPr>
        <p:spPr>
          <a:xfrm>
            <a:off x="8056548" y="3053499"/>
            <a:ext cx="3515700" cy="1887000"/>
          </a:xfrm>
          <a:prstGeom prst="roundRect">
            <a:avLst>
              <a:gd fmla="val 6496" name="adj"/>
            </a:avLst>
          </a:prstGeom>
          <a:solidFill>
            <a:srgbClr val="FFFFFF"/>
          </a:solidFill>
          <a:ln cap="flat" cmpd="sng" w="25525">
            <a:solidFill>
              <a:srgbClr val="DCBBBB"/>
            </a:solidFill>
            <a:prstDash val="solid"/>
            <a:round/>
            <a:headEnd len="sm" w="sm" type="none"/>
            <a:tailEnd len="sm" w="sm" type="none"/>
          </a:ln>
        </p:spPr>
        <p:txBody>
          <a:bodyPr anchorCtr="0" anchor="ctr" bIns="76575" lIns="76575" spcFirstLastPara="1" rIns="76575" wrap="square" tIns="76575">
            <a:noAutofit/>
          </a:bodyPr>
          <a:lstStyle/>
          <a:p>
            <a:pPr indent="0" lvl="0" marL="0" rtl="0" algn="l">
              <a:spcBef>
                <a:spcPts val="0"/>
              </a:spcBef>
              <a:spcAft>
                <a:spcPts val="0"/>
              </a:spcAft>
              <a:buNone/>
            </a:pPr>
            <a:r>
              <a:t/>
            </a:r>
            <a:endParaRPr/>
          </a:p>
        </p:txBody>
      </p:sp>
      <p:sp>
        <p:nvSpPr>
          <p:cNvPr id="1414" name="Google Shape;1414;g394c34ae405_0_2255"/>
          <p:cNvSpPr/>
          <p:nvPr/>
        </p:nvSpPr>
        <p:spPr>
          <a:xfrm>
            <a:off x="8031012" y="3053499"/>
            <a:ext cx="102000" cy="1887000"/>
          </a:xfrm>
          <a:prstGeom prst="roundRect">
            <a:avLst>
              <a:gd fmla="val 78139" name="adj"/>
            </a:avLst>
          </a:prstGeom>
          <a:solidFill>
            <a:srgbClr val="B42827"/>
          </a:solidFill>
          <a:ln>
            <a:noFill/>
          </a:ln>
        </p:spPr>
        <p:txBody>
          <a:bodyPr anchorCtr="0" anchor="ctr" bIns="76575" lIns="76575" spcFirstLastPara="1" rIns="76575" wrap="square" tIns="76575">
            <a:noAutofit/>
          </a:bodyPr>
          <a:lstStyle/>
          <a:p>
            <a:pPr indent="0" lvl="0" marL="0" rtl="0" algn="l">
              <a:spcBef>
                <a:spcPts val="0"/>
              </a:spcBef>
              <a:spcAft>
                <a:spcPts val="0"/>
              </a:spcAft>
              <a:buNone/>
            </a:pPr>
            <a:r>
              <a:t/>
            </a:r>
            <a:endParaRPr/>
          </a:p>
        </p:txBody>
      </p:sp>
      <p:sp>
        <p:nvSpPr>
          <p:cNvPr id="1415" name="Google Shape;1415;g394c34ae405_0_2255"/>
          <p:cNvSpPr/>
          <p:nvPr/>
        </p:nvSpPr>
        <p:spPr>
          <a:xfrm>
            <a:off x="8348710" y="3269054"/>
            <a:ext cx="2375400" cy="296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43"/>
              <a:buFont typeface="Nunito Sans"/>
              <a:buNone/>
            </a:pPr>
            <a:r>
              <a:rPr i="0" lang="en-US" sz="1843" u="none" cap="none" strike="noStrike">
                <a:solidFill>
                  <a:srgbClr val="002060"/>
                </a:solidFill>
              </a:rPr>
              <a:t>Tactical</a:t>
            </a:r>
            <a:endParaRPr i="0" sz="1843" u="none" cap="none" strike="noStrike"/>
          </a:p>
        </p:txBody>
      </p:sp>
      <p:sp>
        <p:nvSpPr>
          <p:cNvPr id="1416" name="Google Shape;1416;g394c34ae405_0_2255"/>
          <p:cNvSpPr/>
          <p:nvPr/>
        </p:nvSpPr>
        <p:spPr>
          <a:xfrm>
            <a:off x="8348710" y="3679915"/>
            <a:ext cx="3007800" cy="304200"/>
          </a:xfrm>
          <a:prstGeom prst="rect">
            <a:avLst/>
          </a:prstGeom>
          <a:noFill/>
          <a:ln>
            <a:noFill/>
          </a:ln>
        </p:spPr>
        <p:txBody>
          <a:bodyPr anchorCtr="0" anchor="t" bIns="0" lIns="0" spcFirstLastPara="1" rIns="0" wrap="square" tIns="0">
            <a:noAutofit/>
          </a:bodyPr>
          <a:lstStyle/>
          <a:p>
            <a:pPr indent="-287274" lvl="0" marL="287274" marR="0" rtl="0" algn="l">
              <a:lnSpc>
                <a:spcPct val="162857"/>
              </a:lnSpc>
              <a:spcBef>
                <a:spcPts val="0"/>
              </a:spcBef>
              <a:spcAft>
                <a:spcPts val="0"/>
              </a:spcAft>
              <a:buClr>
                <a:srgbClr val="002060"/>
              </a:buClr>
              <a:buSzPts val="1466"/>
              <a:buChar char="•"/>
            </a:pPr>
            <a:r>
              <a:rPr i="0" lang="en-US" sz="1466" u="none" cap="none" strike="noStrike">
                <a:solidFill>
                  <a:srgbClr val="002060"/>
                </a:solidFill>
              </a:rPr>
              <a:t>Program Coordination</a:t>
            </a:r>
            <a:endParaRPr i="0" sz="1466" u="none" cap="none" strike="noStrike"/>
          </a:p>
        </p:txBody>
      </p:sp>
      <p:sp>
        <p:nvSpPr>
          <p:cNvPr id="1417" name="Google Shape;1417;g394c34ae405_0_2255"/>
          <p:cNvSpPr/>
          <p:nvPr/>
        </p:nvSpPr>
        <p:spPr>
          <a:xfrm>
            <a:off x="8348710" y="4050377"/>
            <a:ext cx="3007800" cy="304200"/>
          </a:xfrm>
          <a:prstGeom prst="rect">
            <a:avLst/>
          </a:prstGeom>
          <a:noFill/>
          <a:ln>
            <a:noFill/>
          </a:ln>
        </p:spPr>
        <p:txBody>
          <a:bodyPr anchorCtr="0" anchor="t" bIns="0" lIns="0" spcFirstLastPara="1" rIns="0" wrap="square" tIns="0">
            <a:noAutofit/>
          </a:bodyPr>
          <a:lstStyle/>
          <a:p>
            <a:pPr indent="-287274" lvl="0" marL="287274" marR="0" rtl="0" algn="l">
              <a:lnSpc>
                <a:spcPct val="162857"/>
              </a:lnSpc>
              <a:spcBef>
                <a:spcPts val="0"/>
              </a:spcBef>
              <a:spcAft>
                <a:spcPts val="0"/>
              </a:spcAft>
              <a:buClr>
                <a:srgbClr val="002060"/>
              </a:buClr>
              <a:buSzPts val="1466"/>
              <a:buChar char="•"/>
            </a:pPr>
            <a:r>
              <a:rPr i="0" lang="en-US" sz="1466" u="none" cap="none" strike="noStrike">
                <a:solidFill>
                  <a:srgbClr val="002060"/>
                </a:solidFill>
              </a:rPr>
              <a:t>Policy Development</a:t>
            </a:r>
            <a:endParaRPr i="0" sz="1466" u="none" cap="none" strike="noStrike"/>
          </a:p>
        </p:txBody>
      </p:sp>
      <p:sp>
        <p:nvSpPr>
          <p:cNvPr id="1418" name="Google Shape;1418;g394c34ae405_0_2255"/>
          <p:cNvSpPr/>
          <p:nvPr/>
        </p:nvSpPr>
        <p:spPr>
          <a:xfrm>
            <a:off x="8348710" y="4420840"/>
            <a:ext cx="3007800" cy="304200"/>
          </a:xfrm>
          <a:prstGeom prst="rect">
            <a:avLst/>
          </a:prstGeom>
          <a:noFill/>
          <a:ln>
            <a:noFill/>
          </a:ln>
        </p:spPr>
        <p:txBody>
          <a:bodyPr anchorCtr="0" anchor="t" bIns="0" lIns="0" spcFirstLastPara="1" rIns="0" wrap="square" tIns="0">
            <a:noAutofit/>
          </a:bodyPr>
          <a:lstStyle/>
          <a:p>
            <a:pPr indent="-287274" lvl="0" marL="287274" marR="0" rtl="0" algn="l">
              <a:lnSpc>
                <a:spcPct val="162857"/>
              </a:lnSpc>
              <a:spcBef>
                <a:spcPts val="0"/>
              </a:spcBef>
              <a:spcAft>
                <a:spcPts val="0"/>
              </a:spcAft>
              <a:buClr>
                <a:srgbClr val="002060"/>
              </a:buClr>
              <a:buSzPts val="1466"/>
              <a:buChar char="•"/>
            </a:pPr>
            <a:r>
              <a:rPr i="0" lang="en-US" sz="1466" u="none" cap="none" strike="noStrike">
                <a:solidFill>
                  <a:srgbClr val="002060"/>
                </a:solidFill>
              </a:rPr>
              <a:t>Cross-unit Integration</a:t>
            </a:r>
            <a:endParaRPr i="0" sz="1466" u="none" cap="none" strike="noStrike"/>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g394c34ae405_0_228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425" name="Google Shape;1425;g394c34ae405_0_228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426" name="Google Shape;1426;g394c34ae405_0_2281"/>
          <p:cNvSpPr/>
          <p:nvPr/>
        </p:nvSpPr>
        <p:spPr>
          <a:xfrm>
            <a:off x="4429301" y="237226"/>
            <a:ext cx="6795600" cy="1070400"/>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D1282E"/>
              </a:buClr>
              <a:buSzPts val="3366"/>
              <a:buFont typeface="Nunito Sans"/>
              <a:buNone/>
            </a:pPr>
            <a:r>
              <a:rPr i="0" lang="en-US" sz="3366" u="none" cap="none" strike="noStrike">
                <a:solidFill>
                  <a:srgbClr val="D1282E"/>
                </a:solidFill>
              </a:rPr>
              <a:t>Core Idea 3: Dependencies &amp; Enablers</a:t>
            </a:r>
            <a:endParaRPr i="0" sz="3366" u="none" cap="none" strike="noStrike"/>
          </a:p>
        </p:txBody>
      </p:sp>
      <p:sp>
        <p:nvSpPr>
          <p:cNvPr id="1427" name="Google Shape;1427;g394c34ae405_0_2281"/>
          <p:cNvSpPr/>
          <p:nvPr/>
        </p:nvSpPr>
        <p:spPr>
          <a:xfrm>
            <a:off x="4429301" y="1564645"/>
            <a:ext cx="6795600" cy="2379000"/>
          </a:xfrm>
          <a:prstGeom prst="roundRect">
            <a:avLst>
              <a:gd fmla="val 3024" name="adj"/>
            </a:avLst>
          </a:prstGeom>
          <a:solidFill>
            <a:srgbClr val="F6D5D5"/>
          </a:solidFill>
          <a:ln cap="flat" cmpd="sng" w="8325">
            <a:solidFill>
              <a:srgbClr val="DCBBBB"/>
            </a:solidFill>
            <a:prstDash val="solid"/>
            <a:round/>
            <a:headEnd len="sm" w="sm" type="none"/>
            <a:tailEnd len="sm" w="sm" type="none"/>
          </a:ln>
        </p:spPr>
        <p:txBody>
          <a:bodyPr anchorCtr="0" anchor="ctr" bIns="79925" lIns="79925" spcFirstLastPara="1" rIns="79925" wrap="square" tIns="79925">
            <a:noAutofit/>
          </a:bodyPr>
          <a:lstStyle/>
          <a:p>
            <a:pPr indent="0" lvl="0" marL="0" rtl="0" algn="l">
              <a:spcBef>
                <a:spcPts val="0"/>
              </a:spcBef>
              <a:spcAft>
                <a:spcPts val="0"/>
              </a:spcAft>
              <a:buNone/>
            </a:pPr>
            <a:r>
              <a:t/>
            </a:r>
            <a:endParaRPr/>
          </a:p>
        </p:txBody>
      </p:sp>
      <p:sp>
        <p:nvSpPr>
          <p:cNvPr id="1428" name="Google Shape;1428;g394c34ae405_0_2281"/>
          <p:cNvSpPr/>
          <p:nvPr/>
        </p:nvSpPr>
        <p:spPr>
          <a:xfrm>
            <a:off x="4607199" y="1742544"/>
            <a:ext cx="2141100" cy="2676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2060"/>
              </a:buClr>
              <a:buSzPts val="1661"/>
              <a:buFont typeface="Nunito Sans"/>
              <a:buNone/>
            </a:pPr>
            <a:r>
              <a:rPr i="0" lang="en-US" sz="1661" u="none" cap="none" strike="noStrike">
                <a:solidFill>
                  <a:srgbClr val="002060"/>
                </a:solidFill>
              </a:rPr>
              <a:t>Dependencies</a:t>
            </a:r>
            <a:endParaRPr i="0" sz="1661" u="none" cap="none" strike="noStrike"/>
          </a:p>
        </p:txBody>
      </p:sp>
      <p:sp>
        <p:nvSpPr>
          <p:cNvPr id="1429" name="Google Shape;1429;g394c34ae405_0_2281"/>
          <p:cNvSpPr/>
          <p:nvPr/>
        </p:nvSpPr>
        <p:spPr>
          <a:xfrm>
            <a:off x="4607199" y="2112913"/>
            <a:ext cx="6439800" cy="2742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311"/>
              <a:buFont typeface="Inter"/>
              <a:buNone/>
            </a:pPr>
            <a:r>
              <a:rPr b="1" i="0" lang="en-US" sz="1311" u="none" cap="none" strike="noStrike">
                <a:solidFill>
                  <a:srgbClr val="002060"/>
                </a:solidFill>
              </a:rPr>
              <a:t>Vulnerabilities &amp; single points of failure</a:t>
            </a:r>
            <a:endParaRPr i="0" sz="1311" u="none" cap="none" strike="noStrike"/>
          </a:p>
        </p:txBody>
      </p:sp>
      <p:sp>
        <p:nvSpPr>
          <p:cNvPr id="1430" name="Google Shape;1430;g394c34ae405_0_2281"/>
          <p:cNvSpPr/>
          <p:nvPr/>
        </p:nvSpPr>
        <p:spPr>
          <a:xfrm>
            <a:off x="4607199" y="2489737"/>
            <a:ext cx="6439800" cy="274200"/>
          </a:xfrm>
          <a:prstGeom prst="rect">
            <a:avLst/>
          </a:prstGeom>
          <a:noFill/>
          <a:ln>
            <a:noFill/>
          </a:ln>
        </p:spPr>
        <p:txBody>
          <a:bodyPr anchorCtr="0" anchor="t" bIns="0" lIns="0" spcFirstLastPara="1" rIns="0" wrap="square" tIns="0">
            <a:noAutofit/>
          </a:bodyPr>
          <a:lstStyle/>
          <a:p>
            <a:pPr indent="-299793" lvl="0" marL="299793" marR="0" rtl="0" algn="l">
              <a:lnSpc>
                <a:spcPct val="163333"/>
              </a:lnSpc>
              <a:spcBef>
                <a:spcPts val="0"/>
              </a:spcBef>
              <a:spcAft>
                <a:spcPts val="0"/>
              </a:spcAft>
              <a:buClr>
                <a:srgbClr val="002060"/>
              </a:buClr>
              <a:buSzPts val="1311"/>
              <a:buChar char="•"/>
            </a:pPr>
            <a:r>
              <a:rPr i="0" lang="en-US" sz="1311" u="none" cap="none" strike="noStrike">
                <a:solidFill>
                  <a:srgbClr val="002060"/>
                </a:solidFill>
              </a:rPr>
              <a:t>System interdependencies</a:t>
            </a:r>
            <a:endParaRPr i="0" sz="1311" u="none" cap="none" strike="noStrike"/>
          </a:p>
        </p:txBody>
      </p:sp>
      <p:sp>
        <p:nvSpPr>
          <p:cNvPr id="1431" name="Google Shape;1431;g394c34ae405_0_2281"/>
          <p:cNvSpPr/>
          <p:nvPr/>
        </p:nvSpPr>
        <p:spPr>
          <a:xfrm>
            <a:off x="4607199" y="2823674"/>
            <a:ext cx="6439800" cy="274200"/>
          </a:xfrm>
          <a:prstGeom prst="rect">
            <a:avLst/>
          </a:prstGeom>
          <a:noFill/>
          <a:ln>
            <a:noFill/>
          </a:ln>
        </p:spPr>
        <p:txBody>
          <a:bodyPr anchorCtr="0" anchor="t" bIns="0" lIns="0" spcFirstLastPara="1" rIns="0" wrap="square" tIns="0">
            <a:noAutofit/>
          </a:bodyPr>
          <a:lstStyle/>
          <a:p>
            <a:pPr indent="-299793" lvl="0" marL="299793" marR="0" rtl="0" algn="l">
              <a:lnSpc>
                <a:spcPct val="163333"/>
              </a:lnSpc>
              <a:spcBef>
                <a:spcPts val="0"/>
              </a:spcBef>
              <a:spcAft>
                <a:spcPts val="0"/>
              </a:spcAft>
              <a:buClr>
                <a:srgbClr val="002060"/>
              </a:buClr>
              <a:buSzPts val="1311"/>
              <a:buChar char="•"/>
            </a:pPr>
            <a:r>
              <a:rPr i="0" lang="en-US" sz="1311" u="none" cap="none" strike="noStrike">
                <a:solidFill>
                  <a:srgbClr val="002060"/>
                </a:solidFill>
              </a:rPr>
              <a:t>Vendor reliance</a:t>
            </a:r>
            <a:endParaRPr i="0" sz="1311" u="none" cap="none" strike="noStrike"/>
          </a:p>
        </p:txBody>
      </p:sp>
      <p:sp>
        <p:nvSpPr>
          <p:cNvPr id="1432" name="Google Shape;1432;g394c34ae405_0_2281"/>
          <p:cNvSpPr/>
          <p:nvPr/>
        </p:nvSpPr>
        <p:spPr>
          <a:xfrm>
            <a:off x="4607199" y="3157610"/>
            <a:ext cx="6439800" cy="274200"/>
          </a:xfrm>
          <a:prstGeom prst="rect">
            <a:avLst/>
          </a:prstGeom>
          <a:noFill/>
          <a:ln>
            <a:noFill/>
          </a:ln>
        </p:spPr>
        <p:txBody>
          <a:bodyPr anchorCtr="0" anchor="t" bIns="0" lIns="0" spcFirstLastPara="1" rIns="0" wrap="square" tIns="0">
            <a:noAutofit/>
          </a:bodyPr>
          <a:lstStyle/>
          <a:p>
            <a:pPr indent="-299793" lvl="0" marL="299793" marR="0" rtl="0" algn="l">
              <a:lnSpc>
                <a:spcPct val="163333"/>
              </a:lnSpc>
              <a:spcBef>
                <a:spcPts val="0"/>
              </a:spcBef>
              <a:spcAft>
                <a:spcPts val="0"/>
              </a:spcAft>
              <a:buClr>
                <a:srgbClr val="002060"/>
              </a:buClr>
              <a:buSzPts val="1311"/>
              <a:buChar char="•"/>
            </a:pPr>
            <a:r>
              <a:rPr i="0" lang="en-US" sz="1311" u="none" cap="none" strike="noStrike">
                <a:solidFill>
                  <a:srgbClr val="002060"/>
                </a:solidFill>
              </a:rPr>
              <a:t>Critical staffing</a:t>
            </a:r>
            <a:endParaRPr i="0" sz="1311" u="none" cap="none" strike="noStrike"/>
          </a:p>
        </p:txBody>
      </p:sp>
      <p:sp>
        <p:nvSpPr>
          <p:cNvPr id="1433" name="Google Shape;1433;g394c34ae405_0_2281"/>
          <p:cNvSpPr/>
          <p:nvPr/>
        </p:nvSpPr>
        <p:spPr>
          <a:xfrm>
            <a:off x="4607199" y="3491547"/>
            <a:ext cx="6439800" cy="274200"/>
          </a:xfrm>
          <a:prstGeom prst="rect">
            <a:avLst/>
          </a:prstGeom>
          <a:noFill/>
          <a:ln>
            <a:noFill/>
          </a:ln>
        </p:spPr>
        <p:txBody>
          <a:bodyPr anchorCtr="0" anchor="t" bIns="0" lIns="0" spcFirstLastPara="1" rIns="0" wrap="square" tIns="0">
            <a:noAutofit/>
          </a:bodyPr>
          <a:lstStyle/>
          <a:p>
            <a:pPr indent="-299793" lvl="0" marL="299793" marR="0" rtl="0" algn="l">
              <a:lnSpc>
                <a:spcPct val="163333"/>
              </a:lnSpc>
              <a:spcBef>
                <a:spcPts val="0"/>
              </a:spcBef>
              <a:spcAft>
                <a:spcPts val="0"/>
              </a:spcAft>
              <a:buClr>
                <a:srgbClr val="002060"/>
              </a:buClr>
              <a:buSzPts val="1311"/>
              <a:buChar char="•"/>
            </a:pPr>
            <a:r>
              <a:rPr i="0" lang="en-US" sz="1311" u="none" cap="none" strike="noStrike">
                <a:solidFill>
                  <a:srgbClr val="002060"/>
                </a:solidFill>
              </a:rPr>
              <a:t>Infrastructure</a:t>
            </a:r>
            <a:endParaRPr i="0" sz="1311" u="none" cap="none" strike="noStrike"/>
          </a:p>
        </p:txBody>
      </p:sp>
      <p:sp>
        <p:nvSpPr>
          <p:cNvPr id="1434" name="Google Shape;1434;g394c34ae405_0_2281"/>
          <p:cNvSpPr/>
          <p:nvPr/>
        </p:nvSpPr>
        <p:spPr>
          <a:xfrm>
            <a:off x="4429301" y="4114763"/>
            <a:ext cx="6795600" cy="2379000"/>
          </a:xfrm>
          <a:prstGeom prst="roundRect">
            <a:avLst>
              <a:gd fmla="val 3024" name="adj"/>
            </a:avLst>
          </a:prstGeom>
          <a:solidFill>
            <a:srgbClr val="F6D5D5"/>
          </a:solidFill>
          <a:ln cap="flat" cmpd="sng" w="8325">
            <a:solidFill>
              <a:srgbClr val="DCBBBB"/>
            </a:solidFill>
            <a:prstDash val="solid"/>
            <a:round/>
            <a:headEnd len="sm" w="sm" type="none"/>
            <a:tailEnd len="sm" w="sm" type="none"/>
          </a:ln>
        </p:spPr>
        <p:txBody>
          <a:bodyPr anchorCtr="0" anchor="ctr" bIns="79925" lIns="79925" spcFirstLastPara="1" rIns="79925" wrap="square" tIns="79925">
            <a:noAutofit/>
          </a:bodyPr>
          <a:lstStyle/>
          <a:p>
            <a:pPr indent="0" lvl="0" marL="0" rtl="0" algn="l">
              <a:spcBef>
                <a:spcPts val="0"/>
              </a:spcBef>
              <a:spcAft>
                <a:spcPts val="0"/>
              </a:spcAft>
              <a:buNone/>
            </a:pPr>
            <a:r>
              <a:t/>
            </a:r>
            <a:endParaRPr/>
          </a:p>
        </p:txBody>
      </p:sp>
      <p:sp>
        <p:nvSpPr>
          <p:cNvPr id="1435" name="Google Shape;1435;g394c34ae405_0_2281"/>
          <p:cNvSpPr/>
          <p:nvPr/>
        </p:nvSpPr>
        <p:spPr>
          <a:xfrm>
            <a:off x="4607199" y="4292661"/>
            <a:ext cx="2141100" cy="267600"/>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002060"/>
              </a:buClr>
              <a:buSzPts val="1661"/>
              <a:buFont typeface="Nunito Sans"/>
              <a:buNone/>
            </a:pPr>
            <a:r>
              <a:rPr i="0" lang="en-US" sz="1661" u="none" cap="none" strike="noStrike">
                <a:solidFill>
                  <a:srgbClr val="002060"/>
                </a:solidFill>
              </a:rPr>
              <a:t>Enablers</a:t>
            </a:r>
            <a:endParaRPr i="0" sz="1661" u="none" cap="none" strike="noStrike"/>
          </a:p>
        </p:txBody>
      </p:sp>
      <p:sp>
        <p:nvSpPr>
          <p:cNvPr id="1436" name="Google Shape;1436;g394c34ae405_0_2281"/>
          <p:cNvSpPr/>
          <p:nvPr/>
        </p:nvSpPr>
        <p:spPr>
          <a:xfrm>
            <a:off x="4607199" y="4663031"/>
            <a:ext cx="6439800" cy="2742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311"/>
              <a:buFont typeface="Inter"/>
              <a:buNone/>
            </a:pPr>
            <a:r>
              <a:rPr b="1" i="0" lang="en-US" sz="1311" u="none" cap="none" strike="noStrike">
                <a:solidFill>
                  <a:srgbClr val="002060"/>
                </a:solidFill>
              </a:rPr>
              <a:t>Redundancy, training, &amp; monitoring</a:t>
            </a:r>
            <a:endParaRPr i="0" sz="1311" u="none" cap="none" strike="noStrike"/>
          </a:p>
        </p:txBody>
      </p:sp>
      <p:sp>
        <p:nvSpPr>
          <p:cNvPr id="1437" name="Google Shape;1437;g394c34ae405_0_2281"/>
          <p:cNvSpPr/>
          <p:nvPr/>
        </p:nvSpPr>
        <p:spPr>
          <a:xfrm>
            <a:off x="4607199" y="5039854"/>
            <a:ext cx="6439800" cy="274200"/>
          </a:xfrm>
          <a:prstGeom prst="rect">
            <a:avLst/>
          </a:prstGeom>
          <a:noFill/>
          <a:ln>
            <a:noFill/>
          </a:ln>
        </p:spPr>
        <p:txBody>
          <a:bodyPr anchorCtr="0" anchor="t" bIns="0" lIns="0" spcFirstLastPara="1" rIns="0" wrap="square" tIns="0">
            <a:noAutofit/>
          </a:bodyPr>
          <a:lstStyle/>
          <a:p>
            <a:pPr indent="-299793" lvl="0" marL="299793" marR="0" rtl="0" algn="l">
              <a:lnSpc>
                <a:spcPct val="163333"/>
              </a:lnSpc>
              <a:spcBef>
                <a:spcPts val="0"/>
              </a:spcBef>
              <a:spcAft>
                <a:spcPts val="0"/>
              </a:spcAft>
              <a:buClr>
                <a:srgbClr val="002060"/>
              </a:buClr>
              <a:buSzPts val="1311"/>
              <a:buChar char="•"/>
            </a:pPr>
            <a:r>
              <a:rPr i="0" lang="en-US" sz="1311" u="none" cap="none" strike="noStrike">
                <a:solidFill>
                  <a:srgbClr val="002060"/>
                </a:solidFill>
              </a:rPr>
              <a:t>Alternate capabilities</a:t>
            </a:r>
            <a:endParaRPr i="0" sz="1311" u="none" cap="none" strike="noStrike"/>
          </a:p>
        </p:txBody>
      </p:sp>
      <p:sp>
        <p:nvSpPr>
          <p:cNvPr id="1438" name="Google Shape;1438;g394c34ae405_0_2281"/>
          <p:cNvSpPr/>
          <p:nvPr/>
        </p:nvSpPr>
        <p:spPr>
          <a:xfrm>
            <a:off x="4607199" y="5373791"/>
            <a:ext cx="6439800" cy="274200"/>
          </a:xfrm>
          <a:prstGeom prst="rect">
            <a:avLst/>
          </a:prstGeom>
          <a:noFill/>
          <a:ln>
            <a:noFill/>
          </a:ln>
        </p:spPr>
        <p:txBody>
          <a:bodyPr anchorCtr="0" anchor="t" bIns="0" lIns="0" spcFirstLastPara="1" rIns="0" wrap="square" tIns="0">
            <a:noAutofit/>
          </a:bodyPr>
          <a:lstStyle/>
          <a:p>
            <a:pPr indent="-299793" lvl="0" marL="299793" marR="0" rtl="0" algn="l">
              <a:lnSpc>
                <a:spcPct val="163333"/>
              </a:lnSpc>
              <a:spcBef>
                <a:spcPts val="0"/>
              </a:spcBef>
              <a:spcAft>
                <a:spcPts val="0"/>
              </a:spcAft>
              <a:buClr>
                <a:srgbClr val="002060"/>
              </a:buClr>
              <a:buSzPts val="1311"/>
              <a:buChar char="•"/>
            </a:pPr>
            <a:r>
              <a:rPr i="0" lang="en-US" sz="1311" u="none" cap="none" strike="noStrike">
                <a:solidFill>
                  <a:srgbClr val="002060"/>
                </a:solidFill>
              </a:rPr>
              <a:t>Cross-training</a:t>
            </a:r>
            <a:endParaRPr i="0" sz="1311" u="none" cap="none" strike="noStrike">
              <a:solidFill>
                <a:srgbClr val="002060"/>
              </a:solidFill>
            </a:endParaRPr>
          </a:p>
          <a:p>
            <a:pPr indent="-299793" lvl="0" marL="299793" marR="0" rtl="0" algn="l">
              <a:lnSpc>
                <a:spcPct val="163333"/>
              </a:lnSpc>
              <a:spcBef>
                <a:spcPts val="0"/>
              </a:spcBef>
              <a:spcAft>
                <a:spcPts val="0"/>
              </a:spcAft>
              <a:buClr>
                <a:srgbClr val="002060"/>
              </a:buClr>
              <a:buSzPts val="1311"/>
              <a:buChar char="•"/>
            </a:pPr>
            <a:r>
              <a:rPr lang="en-US" sz="1311">
                <a:solidFill>
                  <a:srgbClr val="002060"/>
                </a:solidFill>
              </a:rPr>
              <a:t>Continuous Monitoring</a:t>
            </a:r>
            <a:endParaRPr sz="1311">
              <a:solidFill>
                <a:srgbClr val="002060"/>
              </a:solidFill>
            </a:endParaRPr>
          </a:p>
          <a:p>
            <a:pPr indent="-299793" lvl="0" marL="299793" marR="0" rtl="0" algn="l">
              <a:lnSpc>
                <a:spcPct val="163333"/>
              </a:lnSpc>
              <a:spcBef>
                <a:spcPts val="0"/>
              </a:spcBef>
              <a:spcAft>
                <a:spcPts val="0"/>
              </a:spcAft>
              <a:buClr>
                <a:srgbClr val="002060"/>
              </a:buClr>
              <a:buSzPts val="1311"/>
              <a:buChar char="•"/>
            </a:pPr>
            <a:r>
              <a:rPr lang="en-US" sz="1311">
                <a:solidFill>
                  <a:srgbClr val="002060"/>
                </a:solidFill>
              </a:rPr>
              <a:t>Documentation</a:t>
            </a:r>
            <a:endParaRPr sz="1311">
              <a:solidFill>
                <a:srgbClr val="002060"/>
              </a:solidFill>
            </a:endParaRPr>
          </a:p>
        </p:txBody>
      </p:sp>
      <p:pic>
        <p:nvPicPr>
          <p:cNvPr descr="chain saw icon vector. Isolated contour symbol illustration (Provided by Getty Images)" id="1439" name="Google Shape;1439;g394c34ae405_0_2281"/>
          <p:cNvPicPr preferRelativeResize="0"/>
          <p:nvPr/>
        </p:nvPicPr>
        <p:blipFill>
          <a:blip r:embed="rId3">
            <a:alphaModFix/>
          </a:blip>
          <a:stretch>
            <a:fillRect/>
          </a:stretch>
        </p:blipFill>
        <p:spPr>
          <a:xfrm>
            <a:off x="152400" y="1566400"/>
            <a:ext cx="4124498" cy="412449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g394c34ae405_0_230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446" name="Google Shape;1446;g394c34ae405_0_230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447" name="Google Shape;1447;g394c34ae405_0_2301"/>
          <p:cNvSpPr/>
          <p:nvPr/>
        </p:nvSpPr>
        <p:spPr>
          <a:xfrm>
            <a:off x="624475" y="238625"/>
            <a:ext cx="7509000" cy="13512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242"/>
              <a:buFont typeface="Nunito Sans"/>
              <a:buNone/>
            </a:pPr>
            <a:r>
              <a:rPr i="0" lang="en-US" sz="4242" u="none" cap="none" strike="noStrike">
                <a:solidFill>
                  <a:srgbClr val="D1282E"/>
                </a:solidFill>
              </a:rPr>
              <a:t>Core Idea 4: Operational Resilience Lifecycle</a:t>
            </a:r>
            <a:endParaRPr i="0" sz="4242" u="none" cap="none" strike="noStrike"/>
          </a:p>
        </p:txBody>
      </p:sp>
      <p:sp>
        <p:nvSpPr>
          <p:cNvPr id="1448" name="Google Shape;1448;g394c34ae405_0_2301"/>
          <p:cNvSpPr/>
          <p:nvPr/>
        </p:nvSpPr>
        <p:spPr>
          <a:xfrm>
            <a:off x="624475" y="1914312"/>
            <a:ext cx="225600" cy="270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68"/>
              <a:buFont typeface="Nunito Sans"/>
              <a:buNone/>
            </a:pPr>
            <a:r>
              <a:rPr i="0" lang="en-US" sz="1668" u="none" cap="none" strike="noStrike">
                <a:solidFill>
                  <a:srgbClr val="002060"/>
                </a:solidFill>
              </a:rPr>
              <a:t>1</a:t>
            </a:r>
            <a:endParaRPr i="0" sz="1668" u="none" cap="none" strike="noStrike"/>
          </a:p>
        </p:txBody>
      </p:sp>
      <p:sp>
        <p:nvSpPr>
          <p:cNvPr id="1449" name="Google Shape;1449;g394c34ae405_0_2301"/>
          <p:cNvSpPr/>
          <p:nvPr/>
        </p:nvSpPr>
        <p:spPr>
          <a:xfrm>
            <a:off x="624475" y="2252786"/>
            <a:ext cx="3641700" cy="29100"/>
          </a:xfrm>
          <a:prstGeom prst="rect">
            <a:avLst/>
          </a:prstGeom>
          <a:solidFill>
            <a:srgbClr val="B42827"/>
          </a:solidFill>
          <a:ln>
            <a:noFill/>
          </a:ln>
        </p:spPr>
        <p:txBody>
          <a:bodyPr anchorCtr="0" anchor="ctr" bIns="87150" lIns="87150" spcFirstLastPara="1" rIns="87150" wrap="square" tIns="87150">
            <a:noAutofit/>
          </a:bodyPr>
          <a:lstStyle/>
          <a:p>
            <a:pPr indent="0" lvl="0" marL="0" rtl="0" algn="l">
              <a:spcBef>
                <a:spcPts val="0"/>
              </a:spcBef>
              <a:spcAft>
                <a:spcPts val="0"/>
              </a:spcAft>
              <a:buNone/>
            </a:pPr>
            <a:r>
              <a:t/>
            </a:r>
            <a:endParaRPr/>
          </a:p>
        </p:txBody>
      </p:sp>
      <p:sp>
        <p:nvSpPr>
          <p:cNvPr id="1450" name="Google Shape;1450;g394c34ae405_0_2301"/>
          <p:cNvSpPr/>
          <p:nvPr/>
        </p:nvSpPr>
        <p:spPr>
          <a:xfrm>
            <a:off x="624475" y="2418959"/>
            <a:ext cx="2817600" cy="33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97"/>
              <a:buFont typeface="Nunito Sans"/>
              <a:buNone/>
            </a:pPr>
            <a:r>
              <a:rPr i="0" lang="en-US" sz="2097" u="none" cap="none" strike="noStrike">
                <a:solidFill>
                  <a:srgbClr val="002060"/>
                </a:solidFill>
              </a:rPr>
              <a:t>Planning</a:t>
            </a:r>
            <a:endParaRPr i="0" sz="2097" u="none" cap="none" strike="noStrike"/>
          </a:p>
        </p:txBody>
      </p:sp>
      <p:sp>
        <p:nvSpPr>
          <p:cNvPr id="1451" name="Google Shape;1451;g394c34ae405_0_2301"/>
          <p:cNvSpPr/>
          <p:nvPr/>
        </p:nvSpPr>
        <p:spPr>
          <a:xfrm>
            <a:off x="4491529" y="1914312"/>
            <a:ext cx="225600" cy="270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68"/>
              <a:buFont typeface="Nunito Sans"/>
              <a:buNone/>
            </a:pPr>
            <a:r>
              <a:rPr i="0" lang="en-US" sz="1668" u="none" cap="none" strike="noStrike">
                <a:solidFill>
                  <a:srgbClr val="002060"/>
                </a:solidFill>
              </a:rPr>
              <a:t>2</a:t>
            </a:r>
            <a:endParaRPr i="0" sz="1668" u="none" cap="none" strike="noStrike"/>
          </a:p>
        </p:txBody>
      </p:sp>
      <p:sp>
        <p:nvSpPr>
          <p:cNvPr id="1452" name="Google Shape;1452;g394c34ae405_0_2301"/>
          <p:cNvSpPr/>
          <p:nvPr/>
        </p:nvSpPr>
        <p:spPr>
          <a:xfrm>
            <a:off x="4491529" y="2252786"/>
            <a:ext cx="3641700" cy="29100"/>
          </a:xfrm>
          <a:prstGeom prst="rect">
            <a:avLst/>
          </a:prstGeom>
          <a:solidFill>
            <a:srgbClr val="B42827"/>
          </a:solidFill>
          <a:ln>
            <a:noFill/>
          </a:ln>
        </p:spPr>
        <p:txBody>
          <a:bodyPr anchorCtr="0" anchor="ctr" bIns="87150" lIns="87150" spcFirstLastPara="1" rIns="87150" wrap="square" tIns="87150">
            <a:noAutofit/>
          </a:bodyPr>
          <a:lstStyle/>
          <a:p>
            <a:pPr indent="0" lvl="0" marL="0" rtl="0" algn="l">
              <a:spcBef>
                <a:spcPts val="0"/>
              </a:spcBef>
              <a:spcAft>
                <a:spcPts val="0"/>
              </a:spcAft>
              <a:buNone/>
            </a:pPr>
            <a:r>
              <a:t/>
            </a:r>
            <a:endParaRPr/>
          </a:p>
        </p:txBody>
      </p:sp>
      <p:sp>
        <p:nvSpPr>
          <p:cNvPr id="1453" name="Google Shape;1453;g394c34ae405_0_2301"/>
          <p:cNvSpPr/>
          <p:nvPr/>
        </p:nvSpPr>
        <p:spPr>
          <a:xfrm>
            <a:off x="4491529" y="2418959"/>
            <a:ext cx="2817600" cy="33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97"/>
              <a:buFont typeface="Nunito Sans"/>
              <a:buNone/>
            </a:pPr>
            <a:r>
              <a:rPr i="0" lang="en-US" sz="2097" u="none" cap="none" strike="noStrike">
                <a:solidFill>
                  <a:srgbClr val="002060"/>
                </a:solidFill>
              </a:rPr>
              <a:t>Impact Assessment</a:t>
            </a:r>
            <a:endParaRPr i="0" sz="2097" u="none" cap="none" strike="noStrike"/>
          </a:p>
        </p:txBody>
      </p:sp>
      <p:sp>
        <p:nvSpPr>
          <p:cNvPr id="1454" name="Google Shape;1454;g394c34ae405_0_2301"/>
          <p:cNvSpPr/>
          <p:nvPr/>
        </p:nvSpPr>
        <p:spPr>
          <a:xfrm>
            <a:off x="624475" y="3135068"/>
            <a:ext cx="225600" cy="270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68"/>
              <a:buFont typeface="Nunito Sans"/>
              <a:buNone/>
            </a:pPr>
            <a:r>
              <a:rPr i="0" lang="en-US" sz="1668" u="none" cap="none" strike="noStrike">
                <a:solidFill>
                  <a:srgbClr val="002060"/>
                </a:solidFill>
              </a:rPr>
              <a:t>3</a:t>
            </a:r>
            <a:endParaRPr i="0" sz="1668" u="none" cap="none" strike="noStrike"/>
          </a:p>
        </p:txBody>
      </p:sp>
      <p:sp>
        <p:nvSpPr>
          <p:cNvPr id="1455" name="Google Shape;1455;g394c34ae405_0_2301"/>
          <p:cNvSpPr/>
          <p:nvPr/>
        </p:nvSpPr>
        <p:spPr>
          <a:xfrm>
            <a:off x="624475" y="3473542"/>
            <a:ext cx="3641700" cy="29100"/>
          </a:xfrm>
          <a:prstGeom prst="rect">
            <a:avLst/>
          </a:prstGeom>
          <a:solidFill>
            <a:srgbClr val="B42827"/>
          </a:solidFill>
          <a:ln>
            <a:noFill/>
          </a:ln>
        </p:spPr>
        <p:txBody>
          <a:bodyPr anchorCtr="0" anchor="ctr" bIns="87150" lIns="87150" spcFirstLastPara="1" rIns="87150" wrap="square" tIns="87150">
            <a:noAutofit/>
          </a:bodyPr>
          <a:lstStyle/>
          <a:p>
            <a:pPr indent="0" lvl="0" marL="0" rtl="0" algn="l">
              <a:spcBef>
                <a:spcPts val="0"/>
              </a:spcBef>
              <a:spcAft>
                <a:spcPts val="0"/>
              </a:spcAft>
              <a:buNone/>
            </a:pPr>
            <a:r>
              <a:t/>
            </a:r>
            <a:endParaRPr/>
          </a:p>
        </p:txBody>
      </p:sp>
      <p:sp>
        <p:nvSpPr>
          <p:cNvPr id="1456" name="Google Shape;1456;g394c34ae405_0_2301"/>
          <p:cNvSpPr/>
          <p:nvPr/>
        </p:nvSpPr>
        <p:spPr>
          <a:xfrm>
            <a:off x="624475" y="3639715"/>
            <a:ext cx="2817600" cy="33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97"/>
              <a:buFont typeface="Nunito Sans"/>
              <a:buNone/>
            </a:pPr>
            <a:r>
              <a:rPr i="0" lang="en-US" sz="2097" u="none" cap="none" strike="noStrike">
                <a:solidFill>
                  <a:srgbClr val="002060"/>
                </a:solidFill>
              </a:rPr>
              <a:t>Strategy</a:t>
            </a:r>
            <a:endParaRPr i="0" sz="2097" u="none" cap="none" strike="noStrike"/>
          </a:p>
        </p:txBody>
      </p:sp>
      <p:sp>
        <p:nvSpPr>
          <p:cNvPr id="1457" name="Google Shape;1457;g394c34ae405_0_2301"/>
          <p:cNvSpPr/>
          <p:nvPr/>
        </p:nvSpPr>
        <p:spPr>
          <a:xfrm>
            <a:off x="4491529" y="3135068"/>
            <a:ext cx="225600" cy="270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68"/>
              <a:buFont typeface="Nunito Sans"/>
              <a:buNone/>
            </a:pPr>
            <a:r>
              <a:rPr i="0" lang="en-US" sz="1668" u="none" cap="none" strike="noStrike">
                <a:solidFill>
                  <a:srgbClr val="002060"/>
                </a:solidFill>
              </a:rPr>
              <a:t>4</a:t>
            </a:r>
            <a:endParaRPr i="0" sz="1668" u="none" cap="none" strike="noStrike"/>
          </a:p>
        </p:txBody>
      </p:sp>
      <p:sp>
        <p:nvSpPr>
          <p:cNvPr id="1458" name="Google Shape;1458;g394c34ae405_0_2301"/>
          <p:cNvSpPr/>
          <p:nvPr/>
        </p:nvSpPr>
        <p:spPr>
          <a:xfrm>
            <a:off x="4491529" y="3473542"/>
            <a:ext cx="3641700" cy="29100"/>
          </a:xfrm>
          <a:prstGeom prst="rect">
            <a:avLst/>
          </a:prstGeom>
          <a:solidFill>
            <a:srgbClr val="B42827"/>
          </a:solidFill>
          <a:ln>
            <a:noFill/>
          </a:ln>
        </p:spPr>
        <p:txBody>
          <a:bodyPr anchorCtr="0" anchor="ctr" bIns="87150" lIns="87150" spcFirstLastPara="1" rIns="87150" wrap="square" tIns="87150">
            <a:noAutofit/>
          </a:bodyPr>
          <a:lstStyle/>
          <a:p>
            <a:pPr indent="0" lvl="0" marL="0" rtl="0" algn="l">
              <a:spcBef>
                <a:spcPts val="0"/>
              </a:spcBef>
              <a:spcAft>
                <a:spcPts val="0"/>
              </a:spcAft>
              <a:buNone/>
            </a:pPr>
            <a:r>
              <a:t/>
            </a:r>
            <a:endParaRPr/>
          </a:p>
        </p:txBody>
      </p:sp>
      <p:sp>
        <p:nvSpPr>
          <p:cNvPr id="1459" name="Google Shape;1459;g394c34ae405_0_2301"/>
          <p:cNvSpPr/>
          <p:nvPr/>
        </p:nvSpPr>
        <p:spPr>
          <a:xfrm>
            <a:off x="4491529" y="3639715"/>
            <a:ext cx="2817600" cy="33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97"/>
              <a:buFont typeface="Nunito Sans"/>
              <a:buNone/>
            </a:pPr>
            <a:r>
              <a:rPr i="0" lang="en-US" sz="2097" u="none" cap="none" strike="noStrike">
                <a:solidFill>
                  <a:srgbClr val="002060"/>
                </a:solidFill>
              </a:rPr>
              <a:t>Implementation</a:t>
            </a:r>
            <a:endParaRPr i="0" sz="2097" u="none" cap="none" strike="noStrike"/>
          </a:p>
        </p:txBody>
      </p:sp>
      <p:sp>
        <p:nvSpPr>
          <p:cNvPr id="1460" name="Google Shape;1460;g394c34ae405_0_2301"/>
          <p:cNvSpPr/>
          <p:nvPr/>
        </p:nvSpPr>
        <p:spPr>
          <a:xfrm>
            <a:off x="624475" y="4355823"/>
            <a:ext cx="225600" cy="270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68"/>
              <a:buFont typeface="Nunito Sans"/>
              <a:buNone/>
            </a:pPr>
            <a:r>
              <a:rPr i="0" lang="en-US" sz="1668" u="none" cap="none" strike="noStrike">
                <a:solidFill>
                  <a:srgbClr val="002060"/>
                </a:solidFill>
              </a:rPr>
              <a:t>5</a:t>
            </a:r>
            <a:endParaRPr i="0" sz="1668" u="none" cap="none" strike="noStrike"/>
          </a:p>
        </p:txBody>
      </p:sp>
      <p:sp>
        <p:nvSpPr>
          <p:cNvPr id="1461" name="Google Shape;1461;g394c34ae405_0_2301"/>
          <p:cNvSpPr/>
          <p:nvPr/>
        </p:nvSpPr>
        <p:spPr>
          <a:xfrm>
            <a:off x="624475" y="4694297"/>
            <a:ext cx="3641700" cy="29100"/>
          </a:xfrm>
          <a:prstGeom prst="rect">
            <a:avLst/>
          </a:prstGeom>
          <a:solidFill>
            <a:srgbClr val="B42827"/>
          </a:solidFill>
          <a:ln>
            <a:noFill/>
          </a:ln>
        </p:spPr>
        <p:txBody>
          <a:bodyPr anchorCtr="0" anchor="ctr" bIns="87150" lIns="87150" spcFirstLastPara="1" rIns="87150" wrap="square" tIns="87150">
            <a:noAutofit/>
          </a:bodyPr>
          <a:lstStyle/>
          <a:p>
            <a:pPr indent="0" lvl="0" marL="0" rtl="0" algn="l">
              <a:spcBef>
                <a:spcPts val="0"/>
              </a:spcBef>
              <a:spcAft>
                <a:spcPts val="0"/>
              </a:spcAft>
              <a:buNone/>
            </a:pPr>
            <a:r>
              <a:t/>
            </a:r>
            <a:endParaRPr/>
          </a:p>
        </p:txBody>
      </p:sp>
      <p:sp>
        <p:nvSpPr>
          <p:cNvPr id="1462" name="Google Shape;1462;g394c34ae405_0_2301"/>
          <p:cNvSpPr/>
          <p:nvPr/>
        </p:nvSpPr>
        <p:spPr>
          <a:xfrm>
            <a:off x="624475" y="4860470"/>
            <a:ext cx="2817600" cy="33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97"/>
              <a:buFont typeface="Nunito Sans"/>
              <a:buNone/>
            </a:pPr>
            <a:r>
              <a:rPr i="0" lang="en-US" sz="2097" u="none" cap="none" strike="noStrike">
                <a:solidFill>
                  <a:srgbClr val="002060"/>
                </a:solidFill>
              </a:rPr>
              <a:t>Testing</a:t>
            </a:r>
            <a:endParaRPr i="0" sz="2097" u="none" cap="none" strike="noStrike"/>
          </a:p>
        </p:txBody>
      </p:sp>
      <p:sp>
        <p:nvSpPr>
          <p:cNvPr id="1463" name="Google Shape;1463;g394c34ae405_0_2301"/>
          <p:cNvSpPr/>
          <p:nvPr/>
        </p:nvSpPr>
        <p:spPr>
          <a:xfrm>
            <a:off x="4491529" y="4355823"/>
            <a:ext cx="225600" cy="270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68"/>
              <a:buFont typeface="Nunito Sans"/>
              <a:buNone/>
            </a:pPr>
            <a:r>
              <a:rPr i="0" lang="en-US" sz="1668" u="none" cap="none" strike="noStrike">
                <a:solidFill>
                  <a:srgbClr val="002060"/>
                </a:solidFill>
              </a:rPr>
              <a:t>6</a:t>
            </a:r>
            <a:endParaRPr i="0" sz="1668" u="none" cap="none" strike="noStrike"/>
          </a:p>
        </p:txBody>
      </p:sp>
      <p:sp>
        <p:nvSpPr>
          <p:cNvPr id="1464" name="Google Shape;1464;g394c34ae405_0_2301"/>
          <p:cNvSpPr/>
          <p:nvPr/>
        </p:nvSpPr>
        <p:spPr>
          <a:xfrm>
            <a:off x="4491529" y="4694297"/>
            <a:ext cx="3641700" cy="29100"/>
          </a:xfrm>
          <a:prstGeom prst="rect">
            <a:avLst/>
          </a:prstGeom>
          <a:solidFill>
            <a:srgbClr val="B42827"/>
          </a:solidFill>
          <a:ln>
            <a:noFill/>
          </a:ln>
        </p:spPr>
        <p:txBody>
          <a:bodyPr anchorCtr="0" anchor="ctr" bIns="87150" lIns="87150" spcFirstLastPara="1" rIns="87150" wrap="square" tIns="87150">
            <a:noAutofit/>
          </a:bodyPr>
          <a:lstStyle/>
          <a:p>
            <a:pPr indent="0" lvl="0" marL="0" rtl="0" algn="l">
              <a:spcBef>
                <a:spcPts val="0"/>
              </a:spcBef>
              <a:spcAft>
                <a:spcPts val="0"/>
              </a:spcAft>
              <a:buNone/>
            </a:pPr>
            <a:r>
              <a:t/>
            </a:r>
            <a:endParaRPr/>
          </a:p>
        </p:txBody>
      </p:sp>
      <p:sp>
        <p:nvSpPr>
          <p:cNvPr id="1465" name="Google Shape;1465;g394c34ae405_0_2301"/>
          <p:cNvSpPr/>
          <p:nvPr/>
        </p:nvSpPr>
        <p:spPr>
          <a:xfrm>
            <a:off x="4491529" y="4860470"/>
            <a:ext cx="2817600" cy="33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97"/>
              <a:buFont typeface="Nunito Sans"/>
              <a:buNone/>
            </a:pPr>
            <a:r>
              <a:rPr i="0" lang="en-US" sz="2097" u="none" cap="none" strike="noStrike">
                <a:solidFill>
                  <a:srgbClr val="002060"/>
                </a:solidFill>
              </a:rPr>
              <a:t>Monitoring</a:t>
            </a:r>
            <a:endParaRPr i="0" sz="2097" u="none" cap="none" strike="noStrike"/>
          </a:p>
        </p:txBody>
      </p:sp>
      <p:sp>
        <p:nvSpPr>
          <p:cNvPr id="1466" name="Google Shape;1466;g394c34ae405_0_2301"/>
          <p:cNvSpPr/>
          <p:nvPr/>
        </p:nvSpPr>
        <p:spPr>
          <a:xfrm>
            <a:off x="624475" y="5576578"/>
            <a:ext cx="225600" cy="270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68"/>
              <a:buFont typeface="Nunito Sans"/>
              <a:buNone/>
            </a:pPr>
            <a:r>
              <a:rPr i="0" lang="en-US" sz="1668" u="none" cap="none" strike="noStrike">
                <a:solidFill>
                  <a:srgbClr val="002060"/>
                </a:solidFill>
              </a:rPr>
              <a:t>7</a:t>
            </a:r>
            <a:endParaRPr i="0" sz="1668" u="none" cap="none" strike="noStrike"/>
          </a:p>
        </p:txBody>
      </p:sp>
      <p:sp>
        <p:nvSpPr>
          <p:cNvPr id="1467" name="Google Shape;1467;g394c34ae405_0_2301"/>
          <p:cNvSpPr/>
          <p:nvPr/>
        </p:nvSpPr>
        <p:spPr>
          <a:xfrm>
            <a:off x="624475" y="5915052"/>
            <a:ext cx="7509000" cy="29100"/>
          </a:xfrm>
          <a:prstGeom prst="rect">
            <a:avLst/>
          </a:prstGeom>
          <a:solidFill>
            <a:srgbClr val="B42827"/>
          </a:solidFill>
          <a:ln>
            <a:noFill/>
          </a:ln>
        </p:spPr>
        <p:txBody>
          <a:bodyPr anchorCtr="0" anchor="ctr" bIns="87150" lIns="87150" spcFirstLastPara="1" rIns="87150" wrap="square" tIns="87150">
            <a:noAutofit/>
          </a:bodyPr>
          <a:lstStyle/>
          <a:p>
            <a:pPr indent="0" lvl="0" marL="0" rtl="0" algn="l">
              <a:spcBef>
                <a:spcPts val="0"/>
              </a:spcBef>
              <a:spcAft>
                <a:spcPts val="0"/>
              </a:spcAft>
              <a:buNone/>
            </a:pPr>
            <a:r>
              <a:t/>
            </a:r>
            <a:endParaRPr/>
          </a:p>
        </p:txBody>
      </p:sp>
      <p:sp>
        <p:nvSpPr>
          <p:cNvPr id="1468" name="Google Shape;1468;g394c34ae405_0_2301"/>
          <p:cNvSpPr/>
          <p:nvPr/>
        </p:nvSpPr>
        <p:spPr>
          <a:xfrm>
            <a:off x="624475" y="6081226"/>
            <a:ext cx="2817600" cy="33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97"/>
              <a:buFont typeface="Nunito Sans"/>
              <a:buNone/>
            </a:pPr>
            <a:r>
              <a:rPr i="0" lang="en-US" sz="2097" u="none" cap="none" strike="noStrike">
                <a:solidFill>
                  <a:srgbClr val="002060"/>
                </a:solidFill>
              </a:rPr>
              <a:t>Review</a:t>
            </a:r>
            <a:endParaRPr i="0" sz="2097" u="none" cap="none" strike="noStrike"/>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g394c34ae405_0_232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475" name="Google Shape;1475;g394c34ae405_0_232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476" name="Google Shape;1476;g394c34ae405_0_2329"/>
          <p:cNvSpPr/>
          <p:nvPr/>
        </p:nvSpPr>
        <p:spPr>
          <a:xfrm>
            <a:off x="4693875" y="263663"/>
            <a:ext cx="5232900" cy="6543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107"/>
              <a:buFont typeface="Nunito Sans"/>
              <a:buNone/>
            </a:pPr>
            <a:r>
              <a:rPr i="0" lang="en-US" sz="4106" u="none" cap="none" strike="noStrike">
                <a:solidFill>
                  <a:srgbClr val="D1282E"/>
                </a:solidFill>
              </a:rPr>
              <a:t>Discussion Prompts</a:t>
            </a:r>
            <a:endParaRPr i="0" sz="4106" u="none" cap="none" strike="noStrike"/>
          </a:p>
        </p:txBody>
      </p:sp>
      <p:sp>
        <p:nvSpPr>
          <p:cNvPr id="1477" name="Google Shape;1477;g394c34ae405_0_2329"/>
          <p:cNvSpPr/>
          <p:nvPr/>
        </p:nvSpPr>
        <p:spPr>
          <a:xfrm>
            <a:off x="4693875" y="1231639"/>
            <a:ext cx="471000" cy="471000"/>
          </a:xfrm>
          <a:prstGeom prst="roundRect">
            <a:avLst>
              <a:gd fmla="val 18669" name="adj"/>
            </a:avLst>
          </a:prstGeom>
          <a:solidFill>
            <a:srgbClr val="F6D5D5"/>
          </a:solidFill>
          <a:ln cap="flat" cmpd="sng" w="8800">
            <a:solidFill>
              <a:srgbClr val="DCBBBB"/>
            </a:solidFill>
            <a:prstDash val="solid"/>
            <a:round/>
            <a:headEnd len="sm" w="sm" type="none"/>
            <a:tailEnd len="sm" w="sm" type="none"/>
          </a:ln>
        </p:spPr>
        <p:txBody>
          <a:bodyPr anchorCtr="0" anchor="ctr" bIns="84375" lIns="84375" spcFirstLastPara="1" rIns="84375" wrap="square" tIns="84375">
            <a:noAutofit/>
          </a:bodyPr>
          <a:lstStyle/>
          <a:p>
            <a:pPr indent="0" lvl="0" marL="0" rtl="0" algn="l">
              <a:spcBef>
                <a:spcPts val="0"/>
              </a:spcBef>
              <a:spcAft>
                <a:spcPts val="0"/>
              </a:spcAft>
              <a:buNone/>
            </a:pPr>
            <a:r>
              <a:t/>
            </a:r>
            <a:endParaRPr/>
          </a:p>
        </p:txBody>
      </p:sp>
      <p:sp>
        <p:nvSpPr>
          <p:cNvPr id="1478" name="Google Shape;1478;g394c34ae405_0_2329"/>
          <p:cNvSpPr/>
          <p:nvPr/>
        </p:nvSpPr>
        <p:spPr>
          <a:xfrm>
            <a:off x="5374095" y="1303496"/>
            <a:ext cx="3119700" cy="327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30"/>
              <a:buFont typeface="Nunito Sans"/>
              <a:buNone/>
            </a:pPr>
            <a:r>
              <a:rPr i="0" lang="en-US" sz="2030" u="none" cap="none" strike="noStrike">
                <a:solidFill>
                  <a:srgbClr val="002060"/>
                </a:solidFill>
              </a:rPr>
              <a:t>Organizational Application</a:t>
            </a:r>
            <a:endParaRPr i="0" sz="2030" u="none" cap="none" strike="noStrike"/>
          </a:p>
        </p:txBody>
      </p:sp>
      <p:sp>
        <p:nvSpPr>
          <p:cNvPr id="1479" name="Google Shape;1479;g394c34ae405_0_2329"/>
          <p:cNvSpPr/>
          <p:nvPr/>
        </p:nvSpPr>
        <p:spPr>
          <a:xfrm>
            <a:off x="5374095" y="1756060"/>
            <a:ext cx="6292800" cy="66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15"/>
              <a:buFont typeface="Inter"/>
              <a:buNone/>
            </a:pPr>
            <a:r>
              <a:rPr i="0" lang="en-US" sz="1614" u="none" cap="none" strike="noStrike">
                <a:solidFill>
                  <a:srgbClr val="002060"/>
                </a:solidFill>
              </a:rPr>
              <a:t>How do resilience and recovery overlap? What are the biggest gaps?</a:t>
            </a:r>
            <a:endParaRPr i="0" sz="1614" u="none" cap="none" strike="noStrike"/>
          </a:p>
        </p:txBody>
      </p:sp>
      <p:sp>
        <p:nvSpPr>
          <p:cNvPr id="1480" name="Google Shape;1480;g394c34ae405_0_2329"/>
          <p:cNvSpPr/>
          <p:nvPr/>
        </p:nvSpPr>
        <p:spPr>
          <a:xfrm>
            <a:off x="4693875" y="2844455"/>
            <a:ext cx="471000" cy="471000"/>
          </a:xfrm>
          <a:prstGeom prst="roundRect">
            <a:avLst>
              <a:gd fmla="val 18669" name="adj"/>
            </a:avLst>
          </a:prstGeom>
          <a:solidFill>
            <a:srgbClr val="F6D5D5"/>
          </a:solidFill>
          <a:ln cap="flat" cmpd="sng" w="8800">
            <a:solidFill>
              <a:srgbClr val="DCBBBB"/>
            </a:solidFill>
            <a:prstDash val="solid"/>
            <a:round/>
            <a:headEnd len="sm" w="sm" type="none"/>
            <a:tailEnd len="sm" w="sm" type="none"/>
          </a:ln>
        </p:spPr>
        <p:txBody>
          <a:bodyPr anchorCtr="0" anchor="ctr" bIns="84375" lIns="84375" spcFirstLastPara="1" rIns="84375" wrap="square" tIns="84375">
            <a:noAutofit/>
          </a:bodyPr>
          <a:lstStyle/>
          <a:p>
            <a:pPr indent="0" lvl="0" marL="0" rtl="0" algn="l">
              <a:spcBef>
                <a:spcPts val="0"/>
              </a:spcBef>
              <a:spcAft>
                <a:spcPts val="0"/>
              </a:spcAft>
              <a:buNone/>
            </a:pPr>
            <a:r>
              <a:t/>
            </a:r>
            <a:endParaRPr/>
          </a:p>
        </p:txBody>
      </p:sp>
      <p:sp>
        <p:nvSpPr>
          <p:cNvPr id="1481" name="Google Shape;1481;g394c34ae405_0_2329"/>
          <p:cNvSpPr/>
          <p:nvPr/>
        </p:nvSpPr>
        <p:spPr>
          <a:xfrm>
            <a:off x="5374095" y="2916312"/>
            <a:ext cx="2616300" cy="327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30"/>
              <a:buFont typeface="Nunito Sans"/>
              <a:buNone/>
            </a:pPr>
            <a:r>
              <a:rPr i="0" lang="en-US" sz="2030" u="none" cap="none" strike="noStrike">
                <a:solidFill>
                  <a:srgbClr val="002060"/>
                </a:solidFill>
              </a:rPr>
              <a:t>Lifecycle Challenges</a:t>
            </a:r>
            <a:endParaRPr i="0" sz="2030" u="none" cap="none" strike="noStrike"/>
          </a:p>
        </p:txBody>
      </p:sp>
      <p:sp>
        <p:nvSpPr>
          <p:cNvPr id="1482" name="Google Shape;1482;g394c34ae405_0_2329"/>
          <p:cNvSpPr/>
          <p:nvPr/>
        </p:nvSpPr>
        <p:spPr>
          <a:xfrm>
            <a:off x="5374095" y="3368877"/>
            <a:ext cx="6292800" cy="335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15"/>
              <a:buFont typeface="Inter"/>
              <a:buNone/>
            </a:pPr>
            <a:r>
              <a:rPr i="0" lang="en-US" sz="1614" u="none" cap="none" strike="noStrike">
                <a:solidFill>
                  <a:srgbClr val="002060"/>
                </a:solidFill>
              </a:rPr>
              <a:t>Which phase of the resilience lifecycle is hardest to maintain?</a:t>
            </a:r>
            <a:endParaRPr i="0" sz="1614" u="none" cap="none" strike="noStrike"/>
          </a:p>
        </p:txBody>
      </p:sp>
      <p:sp>
        <p:nvSpPr>
          <p:cNvPr id="1483" name="Google Shape;1483;g394c34ae405_0_2329"/>
          <p:cNvSpPr/>
          <p:nvPr/>
        </p:nvSpPr>
        <p:spPr>
          <a:xfrm>
            <a:off x="4693875" y="4122381"/>
            <a:ext cx="471000" cy="471000"/>
          </a:xfrm>
          <a:prstGeom prst="roundRect">
            <a:avLst>
              <a:gd fmla="val 18669" name="adj"/>
            </a:avLst>
          </a:prstGeom>
          <a:solidFill>
            <a:srgbClr val="F6D5D5"/>
          </a:solidFill>
          <a:ln cap="flat" cmpd="sng" w="8800">
            <a:solidFill>
              <a:srgbClr val="DCBBBB"/>
            </a:solidFill>
            <a:prstDash val="solid"/>
            <a:round/>
            <a:headEnd len="sm" w="sm" type="none"/>
            <a:tailEnd len="sm" w="sm" type="none"/>
          </a:ln>
        </p:spPr>
        <p:txBody>
          <a:bodyPr anchorCtr="0" anchor="ctr" bIns="84375" lIns="84375" spcFirstLastPara="1" rIns="84375" wrap="square" tIns="84375">
            <a:noAutofit/>
          </a:bodyPr>
          <a:lstStyle/>
          <a:p>
            <a:pPr indent="0" lvl="0" marL="0" rtl="0" algn="l">
              <a:spcBef>
                <a:spcPts val="0"/>
              </a:spcBef>
              <a:spcAft>
                <a:spcPts val="0"/>
              </a:spcAft>
              <a:buNone/>
            </a:pPr>
            <a:r>
              <a:t/>
            </a:r>
            <a:endParaRPr/>
          </a:p>
        </p:txBody>
      </p:sp>
      <p:sp>
        <p:nvSpPr>
          <p:cNvPr id="1484" name="Google Shape;1484;g394c34ae405_0_2329"/>
          <p:cNvSpPr/>
          <p:nvPr/>
        </p:nvSpPr>
        <p:spPr>
          <a:xfrm>
            <a:off x="5374095" y="4194238"/>
            <a:ext cx="3081900" cy="327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30"/>
              <a:buFont typeface="Nunito Sans"/>
              <a:buNone/>
            </a:pPr>
            <a:r>
              <a:rPr i="0" lang="en-US" sz="2030" u="none" cap="none" strike="noStrike">
                <a:solidFill>
                  <a:srgbClr val="002060"/>
                </a:solidFill>
              </a:rPr>
              <a:t>Dependency Management</a:t>
            </a:r>
            <a:endParaRPr i="0" sz="2030" u="none" cap="none" strike="noStrike"/>
          </a:p>
        </p:txBody>
      </p:sp>
      <p:sp>
        <p:nvSpPr>
          <p:cNvPr id="1485" name="Google Shape;1485;g394c34ae405_0_2329"/>
          <p:cNvSpPr/>
          <p:nvPr/>
        </p:nvSpPr>
        <p:spPr>
          <a:xfrm>
            <a:off x="5374095" y="4646803"/>
            <a:ext cx="6292800" cy="335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15"/>
              <a:buFont typeface="Inter"/>
              <a:buNone/>
            </a:pPr>
            <a:r>
              <a:rPr i="0" lang="en-US" sz="1614" u="none" cap="none" strike="noStrike">
                <a:solidFill>
                  <a:srgbClr val="002060"/>
                </a:solidFill>
              </a:rPr>
              <a:t>How do critical dependencies affect recovery planning?</a:t>
            </a:r>
            <a:endParaRPr i="0" sz="1614" u="none" cap="none" strike="noStrike"/>
          </a:p>
        </p:txBody>
      </p:sp>
      <p:sp>
        <p:nvSpPr>
          <p:cNvPr id="1486" name="Google Shape;1486;g394c34ae405_0_2329"/>
          <p:cNvSpPr/>
          <p:nvPr/>
        </p:nvSpPr>
        <p:spPr>
          <a:xfrm>
            <a:off x="4693875" y="5400307"/>
            <a:ext cx="471000" cy="471000"/>
          </a:xfrm>
          <a:prstGeom prst="roundRect">
            <a:avLst>
              <a:gd fmla="val 18669" name="adj"/>
            </a:avLst>
          </a:prstGeom>
          <a:solidFill>
            <a:srgbClr val="F6D5D5"/>
          </a:solidFill>
          <a:ln cap="flat" cmpd="sng" w="8800">
            <a:solidFill>
              <a:srgbClr val="DCBBBB"/>
            </a:solidFill>
            <a:prstDash val="solid"/>
            <a:round/>
            <a:headEnd len="sm" w="sm" type="none"/>
            <a:tailEnd len="sm" w="sm" type="none"/>
          </a:ln>
        </p:spPr>
        <p:txBody>
          <a:bodyPr anchorCtr="0" anchor="ctr" bIns="84375" lIns="84375" spcFirstLastPara="1" rIns="84375" wrap="square" tIns="84375">
            <a:noAutofit/>
          </a:bodyPr>
          <a:lstStyle/>
          <a:p>
            <a:pPr indent="0" lvl="0" marL="0" rtl="0" algn="l">
              <a:spcBef>
                <a:spcPts val="0"/>
              </a:spcBef>
              <a:spcAft>
                <a:spcPts val="0"/>
              </a:spcAft>
              <a:buNone/>
            </a:pPr>
            <a:r>
              <a:t/>
            </a:r>
            <a:endParaRPr/>
          </a:p>
        </p:txBody>
      </p:sp>
      <p:sp>
        <p:nvSpPr>
          <p:cNvPr id="1487" name="Google Shape;1487;g394c34ae405_0_2329"/>
          <p:cNvSpPr/>
          <p:nvPr/>
        </p:nvSpPr>
        <p:spPr>
          <a:xfrm>
            <a:off x="5374095" y="5472163"/>
            <a:ext cx="2784600" cy="327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30"/>
              <a:buFont typeface="Nunito Sans"/>
              <a:buNone/>
            </a:pPr>
            <a:r>
              <a:rPr i="0" lang="en-US" sz="2030" u="none" cap="none" strike="noStrike">
                <a:solidFill>
                  <a:srgbClr val="002060"/>
                </a:solidFill>
              </a:rPr>
              <a:t>Certification Confidence</a:t>
            </a:r>
            <a:endParaRPr i="0" sz="2030" u="none" cap="none" strike="noStrike"/>
          </a:p>
        </p:txBody>
      </p:sp>
      <p:sp>
        <p:nvSpPr>
          <p:cNvPr id="1488" name="Google Shape;1488;g394c34ae405_0_2329"/>
          <p:cNvSpPr/>
          <p:nvPr/>
        </p:nvSpPr>
        <p:spPr>
          <a:xfrm>
            <a:off x="5374095" y="5924728"/>
            <a:ext cx="6292800" cy="66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15"/>
              <a:buFont typeface="Inter"/>
              <a:buNone/>
            </a:pPr>
            <a:r>
              <a:rPr b="0" i="0" lang="en-US" sz="1614" u="none" cap="none" strike="noStrike">
                <a:solidFill>
                  <a:srgbClr val="002060"/>
                </a:solidFill>
                <a:latin typeface="Inter"/>
                <a:ea typeface="Inter"/>
                <a:cs typeface="Inter"/>
                <a:sym typeface="Inter"/>
              </a:rPr>
              <a:t>Which DRI domain are you most confident in? Which needs more focus?</a:t>
            </a:r>
            <a:endParaRPr b="0" i="0" sz="1614" u="none" cap="none" strike="noStrike"/>
          </a:p>
        </p:txBody>
      </p:sp>
      <p:pic>
        <p:nvPicPr>
          <p:cNvPr descr="3d Red question mark. (Provided by Getty Images)" id="1489" name="Google Shape;1489;g394c34ae405_0_2329"/>
          <p:cNvPicPr preferRelativeResize="0"/>
          <p:nvPr/>
        </p:nvPicPr>
        <p:blipFill>
          <a:blip r:embed="rId3">
            <a:alphaModFix/>
          </a:blip>
          <a:stretch>
            <a:fillRect/>
          </a:stretch>
        </p:blipFill>
        <p:spPr>
          <a:xfrm>
            <a:off x="180225" y="1454125"/>
            <a:ext cx="4389074" cy="394973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g394c34ae405_0_234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496" name="Google Shape;1496;g394c34ae405_0_234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497" name="Google Shape;1497;g394c34ae405_0_2349"/>
          <p:cNvSpPr/>
          <p:nvPr/>
        </p:nvSpPr>
        <p:spPr>
          <a:xfrm>
            <a:off x="5021949" y="365826"/>
            <a:ext cx="6004200" cy="606300"/>
          </a:xfrm>
          <a:prstGeom prst="rect">
            <a:avLst/>
          </a:prstGeom>
          <a:noFill/>
          <a:ln>
            <a:noFill/>
          </a:ln>
        </p:spPr>
        <p:txBody>
          <a:bodyPr anchorCtr="0" anchor="t" bIns="0" lIns="0" spcFirstLastPara="1" rIns="0" wrap="square" tIns="0">
            <a:noAutofit/>
          </a:bodyPr>
          <a:lstStyle/>
          <a:p>
            <a:pPr indent="0" lvl="0" marL="0" marR="0" rtl="0" algn="l">
              <a:lnSpc>
                <a:spcPct val="126136"/>
              </a:lnSpc>
              <a:spcBef>
                <a:spcPts val="0"/>
              </a:spcBef>
              <a:spcAft>
                <a:spcPts val="0"/>
              </a:spcAft>
              <a:buClr>
                <a:srgbClr val="D1282E"/>
              </a:buClr>
              <a:buSzPts val="3782"/>
              <a:buFont typeface="Nunito Sans"/>
              <a:buNone/>
            </a:pPr>
            <a:r>
              <a:rPr i="0" lang="en-US" sz="3781" u="none" cap="none" strike="noStrike">
                <a:solidFill>
                  <a:srgbClr val="D1282E"/>
                </a:solidFill>
              </a:rPr>
              <a:t>Summary &amp; Key Takeaways</a:t>
            </a:r>
            <a:endParaRPr i="0" sz="3781" u="none" cap="none" strike="noStrike"/>
          </a:p>
        </p:txBody>
      </p:sp>
      <p:sp>
        <p:nvSpPr>
          <p:cNvPr id="1498" name="Google Shape;1498;g394c34ae405_0_2349"/>
          <p:cNvSpPr/>
          <p:nvPr/>
        </p:nvSpPr>
        <p:spPr>
          <a:xfrm>
            <a:off x="5021949" y="1263241"/>
            <a:ext cx="6500400" cy="1131000"/>
          </a:xfrm>
          <a:prstGeom prst="roundRect">
            <a:avLst>
              <a:gd fmla="val 7206" name="adj"/>
            </a:avLst>
          </a:prstGeom>
          <a:solidFill>
            <a:srgbClr val="F6D5D5"/>
          </a:solidFill>
          <a:ln cap="flat" cmpd="sng" w="8175">
            <a:solidFill>
              <a:srgbClr val="DCBBBB"/>
            </a:solidFill>
            <a:prstDash val="solid"/>
            <a:round/>
            <a:headEnd len="sm" w="sm" type="none"/>
            <a:tailEnd len="sm" w="sm" type="none"/>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1499" name="Google Shape;1499;g394c34ae405_0_2349"/>
          <p:cNvSpPr/>
          <p:nvPr/>
        </p:nvSpPr>
        <p:spPr>
          <a:xfrm>
            <a:off x="5222494" y="1463800"/>
            <a:ext cx="3724800" cy="303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91"/>
              <a:buFont typeface="Nunito Sans"/>
              <a:buNone/>
            </a:pPr>
            <a:r>
              <a:rPr i="0" lang="en-US" sz="1890" u="none" cap="none" strike="noStrike">
                <a:solidFill>
                  <a:srgbClr val="002060"/>
                </a:solidFill>
              </a:rPr>
              <a:t>Resilience vs. Recovery</a:t>
            </a:r>
            <a:endParaRPr i="0" sz="1890" u="none" cap="none" strike="noStrike"/>
          </a:p>
        </p:txBody>
      </p:sp>
      <p:sp>
        <p:nvSpPr>
          <p:cNvPr id="1500" name="Google Shape;1500;g394c34ae405_0_2349"/>
          <p:cNvSpPr/>
          <p:nvPr/>
        </p:nvSpPr>
        <p:spPr>
          <a:xfrm>
            <a:off x="5222512" y="1883246"/>
            <a:ext cx="6099300" cy="310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04"/>
              <a:buFont typeface="Inter"/>
              <a:buNone/>
            </a:pPr>
            <a:r>
              <a:rPr i="0" lang="en-US" sz="1504" u="none" cap="none" strike="noStrike">
                <a:solidFill>
                  <a:srgbClr val="002060"/>
                </a:solidFill>
              </a:rPr>
              <a:t>Proactive strength vs. structured restoration.</a:t>
            </a:r>
            <a:endParaRPr i="0" sz="1504" u="none" cap="none" strike="noStrike"/>
          </a:p>
        </p:txBody>
      </p:sp>
      <p:sp>
        <p:nvSpPr>
          <p:cNvPr id="1501" name="Google Shape;1501;g394c34ae405_0_2349"/>
          <p:cNvSpPr/>
          <p:nvPr/>
        </p:nvSpPr>
        <p:spPr>
          <a:xfrm>
            <a:off x="5021949" y="2588183"/>
            <a:ext cx="6500400" cy="1131000"/>
          </a:xfrm>
          <a:prstGeom prst="roundRect">
            <a:avLst>
              <a:gd fmla="val 7206" name="adj"/>
            </a:avLst>
          </a:prstGeom>
          <a:solidFill>
            <a:srgbClr val="F6D5D5"/>
          </a:solidFill>
          <a:ln cap="flat" cmpd="sng" w="8175">
            <a:solidFill>
              <a:srgbClr val="DCBBBB"/>
            </a:solidFill>
            <a:prstDash val="solid"/>
            <a:round/>
            <a:headEnd len="sm" w="sm" type="none"/>
            <a:tailEnd len="sm" w="sm" type="none"/>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1502" name="Google Shape;1502;g394c34ae405_0_2349"/>
          <p:cNvSpPr/>
          <p:nvPr/>
        </p:nvSpPr>
        <p:spPr>
          <a:xfrm>
            <a:off x="5222512" y="2788746"/>
            <a:ext cx="2794800" cy="303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91"/>
              <a:buFont typeface="Nunito Sans"/>
              <a:buNone/>
            </a:pPr>
            <a:r>
              <a:rPr i="0" lang="en-US" sz="1890" u="none" cap="none" strike="noStrike">
                <a:solidFill>
                  <a:srgbClr val="002060"/>
                </a:solidFill>
              </a:rPr>
              <a:t>Organizational Alignment</a:t>
            </a:r>
            <a:endParaRPr i="0" sz="1890" u="none" cap="none" strike="noStrike"/>
          </a:p>
        </p:txBody>
      </p:sp>
      <p:sp>
        <p:nvSpPr>
          <p:cNvPr id="1503" name="Google Shape;1503;g394c34ae405_0_2349"/>
          <p:cNvSpPr/>
          <p:nvPr/>
        </p:nvSpPr>
        <p:spPr>
          <a:xfrm>
            <a:off x="5222512" y="3208188"/>
            <a:ext cx="6099300" cy="310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04"/>
              <a:buFont typeface="Inter"/>
              <a:buNone/>
            </a:pPr>
            <a:r>
              <a:rPr i="0" lang="en-US" sz="1504" u="none" cap="none" strike="noStrike">
                <a:solidFill>
                  <a:srgbClr val="002060"/>
                </a:solidFill>
              </a:rPr>
              <a:t>Strategy, tactics, and operations for continuity.</a:t>
            </a:r>
            <a:endParaRPr i="0" sz="1504" u="none" cap="none" strike="noStrike"/>
          </a:p>
        </p:txBody>
      </p:sp>
      <p:sp>
        <p:nvSpPr>
          <p:cNvPr id="1504" name="Google Shape;1504;g394c34ae405_0_2349"/>
          <p:cNvSpPr/>
          <p:nvPr/>
        </p:nvSpPr>
        <p:spPr>
          <a:xfrm>
            <a:off x="5021949" y="3913124"/>
            <a:ext cx="6500400" cy="1131000"/>
          </a:xfrm>
          <a:prstGeom prst="roundRect">
            <a:avLst>
              <a:gd fmla="val 7206" name="adj"/>
            </a:avLst>
          </a:prstGeom>
          <a:solidFill>
            <a:srgbClr val="F6D5D5"/>
          </a:solidFill>
          <a:ln cap="flat" cmpd="sng" w="8175">
            <a:solidFill>
              <a:srgbClr val="DCBBBB"/>
            </a:solidFill>
            <a:prstDash val="solid"/>
            <a:round/>
            <a:headEnd len="sm" w="sm" type="none"/>
            <a:tailEnd len="sm" w="sm" type="none"/>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1505" name="Google Shape;1505;g394c34ae405_0_2349"/>
          <p:cNvSpPr/>
          <p:nvPr/>
        </p:nvSpPr>
        <p:spPr>
          <a:xfrm>
            <a:off x="5222512" y="4113687"/>
            <a:ext cx="2425800" cy="303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91"/>
              <a:buFont typeface="Nunito Sans"/>
              <a:buNone/>
            </a:pPr>
            <a:r>
              <a:rPr i="0" lang="en-US" sz="1890" u="none" cap="none" strike="noStrike">
                <a:solidFill>
                  <a:srgbClr val="002060"/>
                </a:solidFill>
              </a:rPr>
              <a:t>System Stability</a:t>
            </a:r>
            <a:endParaRPr i="0" sz="1890" u="none" cap="none" strike="noStrike"/>
          </a:p>
        </p:txBody>
      </p:sp>
      <p:sp>
        <p:nvSpPr>
          <p:cNvPr id="1506" name="Google Shape;1506;g394c34ae405_0_2349"/>
          <p:cNvSpPr/>
          <p:nvPr/>
        </p:nvSpPr>
        <p:spPr>
          <a:xfrm>
            <a:off x="5222512" y="4533129"/>
            <a:ext cx="6099300" cy="310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04"/>
              <a:buFont typeface="Inter"/>
              <a:buNone/>
            </a:pPr>
            <a:r>
              <a:rPr i="0" lang="en-US" sz="1504" u="none" cap="none" strike="noStrike">
                <a:solidFill>
                  <a:srgbClr val="002060"/>
                </a:solidFill>
              </a:rPr>
              <a:t>Dependencies + enablers equal stability.</a:t>
            </a:r>
            <a:endParaRPr i="0" sz="1504" u="none" cap="none" strike="noStrike"/>
          </a:p>
        </p:txBody>
      </p:sp>
      <p:sp>
        <p:nvSpPr>
          <p:cNvPr id="1507" name="Google Shape;1507;g394c34ae405_0_2349"/>
          <p:cNvSpPr/>
          <p:nvPr/>
        </p:nvSpPr>
        <p:spPr>
          <a:xfrm>
            <a:off x="5021949" y="5238066"/>
            <a:ext cx="6500400" cy="1131000"/>
          </a:xfrm>
          <a:prstGeom prst="roundRect">
            <a:avLst>
              <a:gd fmla="val 7206" name="adj"/>
            </a:avLst>
          </a:prstGeom>
          <a:solidFill>
            <a:srgbClr val="F6D5D5"/>
          </a:solidFill>
          <a:ln cap="flat" cmpd="sng" w="8175">
            <a:solidFill>
              <a:srgbClr val="DCBBBB"/>
            </a:solidFill>
            <a:prstDash val="solid"/>
            <a:round/>
            <a:headEnd len="sm" w="sm" type="none"/>
            <a:tailEnd len="sm" w="sm" type="none"/>
          </a:ln>
        </p:spPr>
        <p:txBody>
          <a:bodyPr anchorCtr="0" anchor="ctr" bIns="78575" lIns="78575" spcFirstLastPara="1" rIns="78575" wrap="square" tIns="78575">
            <a:noAutofit/>
          </a:bodyPr>
          <a:lstStyle/>
          <a:p>
            <a:pPr indent="0" lvl="0" marL="0" rtl="0" algn="l">
              <a:spcBef>
                <a:spcPts val="0"/>
              </a:spcBef>
              <a:spcAft>
                <a:spcPts val="0"/>
              </a:spcAft>
              <a:buNone/>
            </a:pPr>
            <a:r>
              <a:t/>
            </a:r>
            <a:endParaRPr/>
          </a:p>
        </p:txBody>
      </p:sp>
      <p:sp>
        <p:nvSpPr>
          <p:cNvPr id="1508" name="Google Shape;1508;g394c34ae405_0_2349"/>
          <p:cNvSpPr/>
          <p:nvPr/>
        </p:nvSpPr>
        <p:spPr>
          <a:xfrm>
            <a:off x="5222512" y="5438628"/>
            <a:ext cx="2732100" cy="303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91"/>
              <a:buFont typeface="Nunito Sans"/>
              <a:buNone/>
            </a:pPr>
            <a:r>
              <a:rPr i="0" lang="en-US" sz="1890" u="none" cap="none" strike="noStrike">
                <a:solidFill>
                  <a:srgbClr val="002060"/>
                </a:solidFill>
              </a:rPr>
              <a:t>Continuous Improvement</a:t>
            </a:r>
            <a:endParaRPr i="0" sz="1890" u="none" cap="none" strike="noStrike"/>
          </a:p>
        </p:txBody>
      </p:sp>
      <p:sp>
        <p:nvSpPr>
          <p:cNvPr id="1509" name="Google Shape;1509;g394c34ae405_0_2349"/>
          <p:cNvSpPr/>
          <p:nvPr/>
        </p:nvSpPr>
        <p:spPr>
          <a:xfrm>
            <a:off x="5222512" y="5858070"/>
            <a:ext cx="6099300" cy="3105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04"/>
              <a:buFont typeface="Inter"/>
              <a:buNone/>
            </a:pPr>
            <a:r>
              <a:rPr i="0" lang="en-US" sz="1504" u="none" cap="none" strike="noStrike">
                <a:solidFill>
                  <a:srgbClr val="002060"/>
                </a:solidFill>
              </a:rPr>
              <a:t>7-phase lifecycle for ongoing progress.</a:t>
            </a:r>
            <a:endParaRPr i="0" sz="1504" u="none" cap="none" strike="noStrike"/>
          </a:p>
        </p:txBody>
      </p:sp>
      <p:pic>
        <p:nvPicPr>
          <p:cNvPr descr="Business team managers meeting at round table (Provided by Getty Images)" id="1510" name="Google Shape;1510;g394c34ae405_0_2349"/>
          <p:cNvPicPr preferRelativeResize="0"/>
          <p:nvPr/>
        </p:nvPicPr>
        <p:blipFill>
          <a:blip r:embed="rId3">
            <a:alphaModFix/>
          </a:blip>
          <a:stretch>
            <a:fillRect/>
          </a:stretch>
        </p:blipFill>
        <p:spPr>
          <a:xfrm>
            <a:off x="162975" y="2193750"/>
            <a:ext cx="4717148" cy="29182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g394c34ae405_0_252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517" name="Google Shape;1517;g394c34ae405_0_2520"/>
          <p:cNvSpPr txBox="1"/>
          <p:nvPr/>
        </p:nvSpPr>
        <p:spPr>
          <a:xfrm>
            <a:off x="1226025" y="2290350"/>
            <a:ext cx="9573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7200">
                <a:solidFill>
                  <a:schemeClr val="dk2"/>
                </a:solidFill>
              </a:rPr>
              <a:t>Kahootz &amp; Quiz Time</a:t>
            </a:r>
            <a:endParaRPr b="0" i="0" sz="7200" u="none" cap="none" strike="noStrike">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94c34ae405_0_5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53" name="Google Shape;253;g394c34ae405_0_5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54" name="Google Shape;254;g394c34ae405_0_57"/>
          <p:cNvSpPr/>
          <p:nvPr/>
        </p:nvSpPr>
        <p:spPr>
          <a:xfrm>
            <a:off x="680548" y="507523"/>
            <a:ext cx="4842000" cy="605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00"/>
              <a:buFont typeface="Nunito Sans"/>
              <a:buNone/>
            </a:pPr>
            <a:r>
              <a:rPr i="0" lang="en-US" sz="3600" u="none" cap="none" strike="noStrike">
                <a:solidFill>
                  <a:srgbClr val="D1282E"/>
                </a:solidFill>
              </a:rPr>
              <a:t>Why Both Matter</a:t>
            </a:r>
            <a:endParaRPr i="0" sz="3600" u="none" cap="none" strike="noStrike"/>
          </a:p>
        </p:txBody>
      </p:sp>
      <p:sp>
        <p:nvSpPr>
          <p:cNvPr id="255" name="Google Shape;255;g394c34ae405_0_57"/>
          <p:cNvSpPr/>
          <p:nvPr/>
        </p:nvSpPr>
        <p:spPr>
          <a:xfrm>
            <a:off x="680548" y="1577442"/>
            <a:ext cx="7654200" cy="1239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4"/>
              <a:buFont typeface="Inter"/>
              <a:buNone/>
            </a:pPr>
            <a:r>
              <a:rPr i="0" lang="en-US" sz="1494" u="none" cap="none" strike="noStrike">
                <a:solidFill>
                  <a:srgbClr val="002060"/>
                </a:solidFill>
              </a:rPr>
              <a:t>Both resilience and recovery are essential components of a comprehensive business continuity strategy. Resilience minimizes the depth and duration of disruptions, while recovery ensures systematic restoration when disruptions occur. Organizations need both to protect their operations effectively.</a:t>
            </a:r>
            <a:endParaRPr i="0" sz="1494" u="none" cap="none" strike="noStrike"/>
          </a:p>
        </p:txBody>
      </p:sp>
      <p:sp>
        <p:nvSpPr>
          <p:cNvPr id="256" name="Google Shape;256;g394c34ae405_0_57"/>
          <p:cNvSpPr/>
          <p:nvPr/>
        </p:nvSpPr>
        <p:spPr>
          <a:xfrm>
            <a:off x="680548" y="2991189"/>
            <a:ext cx="7654200" cy="309900"/>
          </a:xfrm>
          <a:prstGeom prst="rect">
            <a:avLst/>
          </a:prstGeom>
          <a:noFill/>
          <a:ln>
            <a:noFill/>
          </a:ln>
        </p:spPr>
        <p:txBody>
          <a:bodyPr anchorCtr="0" anchor="t" bIns="0" lIns="0" spcFirstLastPara="1" rIns="0" wrap="square" tIns="0">
            <a:noAutofit/>
          </a:bodyPr>
          <a:lstStyle/>
          <a:p>
            <a:pPr indent="-292793" lvl="0" marL="292793" marR="0" rtl="0" algn="l">
              <a:lnSpc>
                <a:spcPct val="162857"/>
              </a:lnSpc>
              <a:spcBef>
                <a:spcPts val="0"/>
              </a:spcBef>
              <a:spcAft>
                <a:spcPts val="0"/>
              </a:spcAft>
              <a:buClr>
                <a:srgbClr val="002060"/>
              </a:buClr>
              <a:buSzPts val="1494"/>
              <a:buChar char="•"/>
            </a:pPr>
            <a:r>
              <a:rPr i="0" lang="en-US" sz="1494" u="none" cap="none" strike="noStrike">
                <a:solidFill>
                  <a:srgbClr val="002060"/>
                </a:solidFill>
              </a:rPr>
              <a:t>Resilience reduces the severity and scope of initial impact</a:t>
            </a:r>
            <a:endParaRPr i="0" sz="1494" u="none" cap="none" strike="noStrike"/>
          </a:p>
        </p:txBody>
      </p:sp>
      <p:sp>
        <p:nvSpPr>
          <p:cNvPr id="257" name="Google Shape;257;g394c34ae405_0_57"/>
          <p:cNvSpPr/>
          <p:nvPr/>
        </p:nvSpPr>
        <p:spPr>
          <a:xfrm>
            <a:off x="680548" y="3368772"/>
            <a:ext cx="7654200" cy="309900"/>
          </a:xfrm>
          <a:prstGeom prst="rect">
            <a:avLst/>
          </a:prstGeom>
          <a:noFill/>
          <a:ln>
            <a:noFill/>
          </a:ln>
        </p:spPr>
        <p:txBody>
          <a:bodyPr anchorCtr="0" anchor="t" bIns="0" lIns="0" spcFirstLastPara="1" rIns="0" wrap="square" tIns="0">
            <a:noAutofit/>
          </a:bodyPr>
          <a:lstStyle/>
          <a:p>
            <a:pPr indent="-292793" lvl="0" marL="292793" marR="0" rtl="0" algn="l">
              <a:lnSpc>
                <a:spcPct val="162857"/>
              </a:lnSpc>
              <a:spcBef>
                <a:spcPts val="0"/>
              </a:spcBef>
              <a:spcAft>
                <a:spcPts val="0"/>
              </a:spcAft>
              <a:buClr>
                <a:srgbClr val="002060"/>
              </a:buClr>
              <a:buSzPts val="1494"/>
              <a:buChar char="•"/>
            </a:pPr>
            <a:r>
              <a:rPr i="0" lang="en-US" sz="1494" u="none" cap="none" strike="noStrike">
                <a:solidFill>
                  <a:srgbClr val="002060"/>
                </a:solidFill>
              </a:rPr>
              <a:t>Recovery provides structured path back to normal operations</a:t>
            </a:r>
            <a:endParaRPr i="0" sz="1494" u="none" cap="none" strike="noStrike"/>
          </a:p>
        </p:txBody>
      </p:sp>
      <p:sp>
        <p:nvSpPr>
          <p:cNvPr id="258" name="Google Shape;258;g394c34ae405_0_57"/>
          <p:cNvSpPr/>
          <p:nvPr/>
        </p:nvSpPr>
        <p:spPr>
          <a:xfrm>
            <a:off x="680548" y="3746354"/>
            <a:ext cx="7654200" cy="309900"/>
          </a:xfrm>
          <a:prstGeom prst="rect">
            <a:avLst/>
          </a:prstGeom>
          <a:noFill/>
          <a:ln>
            <a:noFill/>
          </a:ln>
        </p:spPr>
        <p:txBody>
          <a:bodyPr anchorCtr="0" anchor="t" bIns="0" lIns="0" spcFirstLastPara="1" rIns="0" wrap="square" tIns="0">
            <a:noAutofit/>
          </a:bodyPr>
          <a:lstStyle/>
          <a:p>
            <a:pPr indent="-292793" lvl="0" marL="292793" marR="0" rtl="0" algn="l">
              <a:lnSpc>
                <a:spcPct val="162857"/>
              </a:lnSpc>
              <a:spcBef>
                <a:spcPts val="0"/>
              </a:spcBef>
              <a:spcAft>
                <a:spcPts val="0"/>
              </a:spcAft>
              <a:buClr>
                <a:srgbClr val="002060"/>
              </a:buClr>
              <a:buSzPts val="1494"/>
              <a:buChar char="•"/>
            </a:pPr>
            <a:r>
              <a:rPr i="0" lang="en-US" sz="1494" u="none" cap="none" strike="noStrike">
                <a:solidFill>
                  <a:srgbClr val="002060"/>
                </a:solidFill>
              </a:rPr>
              <a:t>Together they create layered defense against business disruption</a:t>
            </a:r>
            <a:endParaRPr i="0" sz="1494" u="none" cap="none" strike="noStrike"/>
          </a:p>
        </p:txBody>
      </p:sp>
      <p:sp>
        <p:nvSpPr>
          <p:cNvPr id="259" name="Google Shape;259;g394c34ae405_0_57"/>
          <p:cNvSpPr/>
          <p:nvPr/>
        </p:nvSpPr>
        <p:spPr>
          <a:xfrm>
            <a:off x="680548" y="4123936"/>
            <a:ext cx="7654200" cy="309900"/>
          </a:xfrm>
          <a:prstGeom prst="rect">
            <a:avLst/>
          </a:prstGeom>
          <a:noFill/>
          <a:ln>
            <a:noFill/>
          </a:ln>
        </p:spPr>
        <p:txBody>
          <a:bodyPr anchorCtr="0" anchor="t" bIns="0" lIns="0" spcFirstLastPara="1" rIns="0" wrap="square" tIns="0">
            <a:noAutofit/>
          </a:bodyPr>
          <a:lstStyle/>
          <a:p>
            <a:pPr indent="-292793" lvl="0" marL="292793" marR="0" rtl="0" algn="l">
              <a:lnSpc>
                <a:spcPct val="162857"/>
              </a:lnSpc>
              <a:spcBef>
                <a:spcPts val="0"/>
              </a:spcBef>
              <a:spcAft>
                <a:spcPts val="0"/>
              </a:spcAft>
              <a:buClr>
                <a:srgbClr val="002060"/>
              </a:buClr>
              <a:buSzPts val="1494"/>
              <a:buChar char="•"/>
            </a:pPr>
            <a:r>
              <a:rPr i="0" lang="en-US" sz="1494" u="none" cap="none" strike="noStrike">
                <a:solidFill>
                  <a:srgbClr val="002060"/>
                </a:solidFill>
              </a:rPr>
              <a:t>Complementary approaches that address different phases of incidents</a:t>
            </a:r>
            <a:endParaRPr i="0" sz="1494" u="none" cap="none" strike="noStrike"/>
          </a:p>
        </p:txBody>
      </p:sp>
      <p:sp>
        <p:nvSpPr>
          <p:cNvPr id="260" name="Google Shape;260;g394c34ae405_0_57"/>
          <p:cNvSpPr/>
          <p:nvPr/>
        </p:nvSpPr>
        <p:spPr>
          <a:xfrm>
            <a:off x="680548" y="4501518"/>
            <a:ext cx="7654200" cy="309900"/>
          </a:xfrm>
          <a:prstGeom prst="rect">
            <a:avLst/>
          </a:prstGeom>
          <a:noFill/>
          <a:ln>
            <a:noFill/>
          </a:ln>
        </p:spPr>
        <p:txBody>
          <a:bodyPr anchorCtr="0" anchor="t" bIns="0" lIns="0" spcFirstLastPara="1" rIns="0" wrap="square" tIns="0">
            <a:noAutofit/>
          </a:bodyPr>
          <a:lstStyle/>
          <a:p>
            <a:pPr indent="-292793" lvl="0" marL="292793" marR="0" rtl="0" algn="l">
              <a:lnSpc>
                <a:spcPct val="162857"/>
              </a:lnSpc>
              <a:spcBef>
                <a:spcPts val="0"/>
              </a:spcBef>
              <a:spcAft>
                <a:spcPts val="0"/>
              </a:spcAft>
              <a:buClr>
                <a:srgbClr val="002060"/>
              </a:buClr>
              <a:buSzPts val="1494"/>
              <a:buChar char="•"/>
            </a:pPr>
            <a:r>
              <a:rPr i="0" lang="en-US" sz="1494" u="none" cap="none" strike="noStrike">
                <a:solidFill>
                  <a:srgbClr val="002060"/>
                </a:solidFill>
              </a:rPr>
              <a:t>Both contribute to organizational strength and sustainability</a:t>
            </a:r>
            <a:endParaRPr i="0" sz="1494" u="none" cap="none" strike="noStrike"/>
          </a:p>
        </p:txBody>
      </p:sp>
      <p:pic>
        <p:nvPicPr>
          <p:cNvPr descr="preencoded.png" id="261" name="Google Shape;261;g394c34ae405_0_57"/>
          <p:cNvPicPr preferRelativeResize="0"/>
          <p:nvPr/>
        </p:nvPicPr>
        <p:blipFill rotWithShape="1">
          <a:blip r:embed="rId3">
            <a:alphaModFix/>
          </a:blip>
          <a:srcRect b="0" l="0" r="0" t="0"/>
          <a:stretch/>
        </p:blipFill>
        <p:spPr>
          <a:xfrm>
            <a:off x="8813610" y="1621056"/>
            <a:ext cx="3010287" cy="40137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94c34ae405_0_7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68" name="Google Shape;268;g394c34ae405_0_7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69" name="Google Shape;269;g394c34ae405_0_71"/>
          <p:cNvPicPr preferRelativeResize="0"/>
          <p:nvPr/>
        </p:nvPicPr>
        <p:blipFill rotWithShape="1">
          <a:blip r:embed="rId3">
            <a:alphaModFix/>
          </a:blip>
          <a:srcRect b="0" l="0" r="0" t="0"/>
          <a:stretch/>
        </p:blipFill>
        <p:spPr>
          <a:xfrm>
            <a:off x="509900" y="173800"/>
            <a:ext cx="4208602" cy="6312902"/>
          </a:xfrm>
          <a:prstGeom prst="rect">
            <a:avLst/>
          </a:prstGeom>
          <a:noFill/>
          <a:ln>
            <a:noFill/>
          </a:ln>
        </p:spPr>
      </p:pic>
      <p:sp>
        <p:nvSpPr>
          <p:cNvPr id="270" name="Google Shape;270;g394c34ae405_0_71"/>
          <p:cNvSpPr/>
          <p:nvPr/>
        </p:nvSpPr>
        <p:spPr>
          <a:xfrm>
            <a:off x="5316917" y="643980"/>
            <a:ext cx="5817300" cy="1068300"/>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D1282E"/>
              </a:buClr>
              <a:buSzPts val="3337"/>
              <a:buFont typeface="Nunito Sans"/>
              <a:buNone/>
            </a:pPr>
            <a:r>
              <a:rPr i="0" lang="en-US" sz="3600" u="none" cap="none" strike="noStrike">
                <a:solidFill>
                  <a:srgbClr val="D1282E"/>
                </a:solidFill>
              </a:rPr>
              <a:t>Strategic vs Tactical vs Operational Levels</a:t>
            </a:r>
            <a:endParaRPr i="0" sz="3600" u="none" cap="none" strike="noStrike"/>
          </a:p>
        </p:txBody>
      </p:sp>
      <p:sp>
        <p:nvSpPr>
          <p:cNvPr id="271" name="Google Shape;271;g394c34ae405_0_71"/>
          <p:cNvSpPr/>
          <p:nvPr/>
        </p:nvSpPr>
        <p:spPr>
          <a:xfrm>
            <a:off x="5316917" y="1969031"/>
            <a:ext cx="5817300" cy="10944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42"/>
              <a:buFont typeface="Inter"/>
              <a:buNone/>
            </a:pPr>
            <a:r>
              <a:rPr i="0" lang="en-US" sz="1342" u="none" cap="none" strike="noStrike">
                <a:solidFill>
                  <a:srgbClr val="002060"/>
                </a:solidFill>
              </a:rPr>
              <a:t>Resilience and recovery operate across three organizational levels, each requiring different approaches and capabilities. Understanding these levels ensures appropriate investment and alignment across the enterprise.</a:t>
            </a:r>
            <a:endParaRPr i="0" sz="1342" u="none" cap="none" strike="noStrike"/>
          </a:p>
        </p:txBody>
      </p:sp>
      <p:sp>
        <p:nvSpPr>
          <p:cNvPr id="272" name="Google Shape;272;g394c34ae405_0_71"/>
          <p:cNvSpPr/>
          <p:nvPr/>
        </p:nvSpPr>
        <p:spPr>
          <a:xfrm>
            <a:off x="5316917" y="3255539"/>
            <a:ext cx="5817300" cy="547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42"/>
              <a:buFont typeface="Inter"/>
              <a:buNone/>
            </a:pPr>
            <a:r>
              <a:rPr b="1" i="0" lang="en-US" sz="1342" u="none" cap="none" strike="noStrike">
                <a:solidFill>
                  <a:srgbClr val="002060"/>
                </a:solidFill>
              </a:rPr>
              <a:t>Strategic Level:</a:t>
            </a:r>
            <a:r>
              <a:rPr i="0" lang="en-US" sz="1342" u="none" cap="none" strike="noStrike">
                <a:solidFill>
                  <a:srgbClr val="002060"/>
                </a:solidFill>
              </a:rPr>
              <a:t> Board governance, enterprise risk management, investment decisions</a:t>
            </a:r>
            <a:endParaRPr i="0" sz="1342" u="none" cap="none" strike="noStrike"/>
          </a:p>
        </p:txBody>
      </p:sp>
      <p:sp>
        <p:nvSpPr>
          <p:cNvPr id="273" name="Google Shape;273;g394c34ae405_0_71"/>
          <p:cNvSpPr/>
          <p:nvPr/>
        </p:nvSpPr>
        <p:spPr>
          <a:xfrm>
            <a:off x="5316917" y="3862443"/>
            <a:ext cx="5817300" cy="547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42"/>
              <a:buFont typeface="Inter"/>
              <a:buNone/>
            </a:pPr>
            <a:r>
              <a:rPr b="1" i="0" lang="en-US" sz="1342" u="none" cap="none" strike="noStrike">
                <a:solidFill>
                  <a:srgbClr val="002060"/>
                </a:solidFill>
              </a:rPr>
              <a:t>Tactical Level:</a:t>
            </a:r>
            <a:r>
              <a:rPr i="0" lang="en-US" sz="1342" u="none" cap="none" strike="noStrike">
                <a:solidFill>
                  <a:srgbClr val="002060"/>
                </a:solidFill>
              </a:rPr>
              <a:t> Program management, resource allocation, policy development</a:t>
            </a:r>
            <a:endParaRPr i="0" sz="1342" u="none" cap="none" strike="noStrike"/>
          </a:p>
        </p:txBody>
      </p:sp>
      <p:sp>
        <p:nvSpPr>
          <p:cNvPr id="274" name="Google Shape;274;g394c34ae405_0_71"/>
          <p:cNvSpPr/>
          <p:nvPr/>
        </p:nvSpPr>
        <p:spPr>
          <a:xfrm>
            <a:off x="5316917" y="4469347"/>
            <a:ext cx="5817300" cy="5472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42"/>
              <a:buFont typeface="Inter"/>
              <a:buNone/>
            </a:pPr>
            <a:r>
              <a:rPr b="1" i="0" lang="en-US" sz="1342" u="none" cap="none" strike="noStrike">
                <a:solidFill>
                  <a:srgbClr val="002060"/>
                </a:solidFill>
              </a:rPr>
              <a:t>Operational Level:</a:t>
            </a:r>
            <a:r>
              <a:rPr i="0" lang="en-US" sz="1342" u="none" cap="none" strike="noStrike">
                <a:solidFill>
                  <a:srgbClr val="002060"/>
                </a:solidFill>
              </a:rPr>
              <a:t> Day-to-day monitoring, incident response, system maintenance</a:t>
            </a:r>
            <a:endParaRPr i="0" sz="1342" u="none" cap="none" strike="noStrike"/>
          </a:p>
        </p:txBody>
      </p:sp>
      <p:sp>
        <p:nvSpPr>
          <p:cNvPr id="275" name="Google Shape;275;g394c34ae405_0_71"/>
          <p:cNvSpPr/>
          <p:nvPr/>
        </p:nvSpPr>
        <p:spPr>
          <a:xfrm>
            <a:off x="5316917" y="5076251"/>
            <a:ext cx="5817300" cy="273600"/>
          </a:xfrm>
          <a:prstGeom prst="rect">
            <a:avLst/>
          </a:prstGeom>
          <a:noFill/>
          <a:ln>
            <a:noFill/>
          </a:ln>
        </p:spPr>
        <p:txBody>
          <a:bodyPr anchorCtr="0" anchor="t" bIns="0" lIns="0" spcFirstLastPara="1" rIns="0" wrap="square" tIns="0">
            <a:noAutofit/>
          </a:bodyPr>
          <a:lstStyle/>
          <a:p>
            <a:pPr indent="-263037" lvl="0" marL="263037" marR="0" rtl="0" algn="l">
              <a:lnSpc>
                <a:spcPct val="160000"/>
              </a:lnSpc>
              <a:spcBef>
                <a:spcPts val="0"/>
              </a:spcBef>
              <a:spcAft>
                <a:spcPts val="0"/>
              </a:spcAft>
              <a:buClr>
                <a:srgbClr val="002060"/>
              </a:buClr>
              <a:buSzPts val="1342"/>
              <a:buChar char="•"/>
            </a:pPr>
            <a:r>
              <a:rPr i="0" lang="en-US" sz="1342" u="none" cap="none" strike="noStrike">
                <a:solidFill>
                  <a:srgbClr val="002060"/>
                </a:solidFill>
              </a:rPr>
              <a:t>Each level requires different skills, tools, and success metrics</a:t>
            </a:r>
            <a:endParaRPr i="0" sz="1342" u="none" cap="none" strike="noStrike"/>
          </a:p>
        </p:txBody>
      </p:sp>
      <p:sp>
        <p:nvSpPr>
          <p:cNvPr id="276" name="Google Shape;276;g394c34ae405_0_71"/>
          <p:cNvSpPr/>
          <p:nvPr/>
        </p:nvSpPr>
        <p:spPr>
          <a:xfrm>
            <a:off x="5316917" y="5409614"/>
            <a:ext cx="5817300" cy="273600"/>
          </a:xfrm>
          <a:prstGeom prst="rect">
            <a:avLst/>
          </a:prstGeom>
          <a:noFill/>
          <a:ln>
            <a:noFill/>
          </a:ln>
        </p:spPr>
        <p:txBody>
          <a:bodyPr anchorCtr="0" anchor="t" bIns="0" lIns="0" spcFirstLastPara="1" rIns="0" wrap="square" tIns="0">
            <a:noAutofit/>
          </a:bodyPr>
          <a:lstStyle/>
          <a:p>
            <a:pPr indent="-263037" lvl="0" marL="263037" marR="0" rtl="0" algn="l">
              <a:lnSpc>
                <a:spcPct val="160000"/>
              </a:lnSpc>
              <a:spcBef>
                <a:spcPts val="0"/>
              </a:spcBef>
              <a:spcAft>
                <a:spcPts val="0"/>
              </a:spcAft>
              <a:buClr>
                <a:srgbClr val="002060"/>
              </a:buClr>
              <a:buSzPts val="1342"/>
              <a:buChar char="•"/>
            </a:pPr>
            <a:r>
              <a:rPr i="0" lang="en-US" sz="1342" u="none" cap="none" strike="noStrike">
                <a:solidFill>
                  <a:srgbClr val="002060"/>
                </a:solidFill>
              </a:rPr>
              <a:t>Coordination between levels essential for comprehensive coverage</a:t>
            </a:r>
            <a:endParaRPr i="0" sz="1342" u="none" cap="none" strike="noStrike"/>
          </a:p>
        </p:txBody>
      </p:sp>
      <p:sp>
        <p:nvSpPr>
          <p:cNvPr id="277" name="Google Shape;277;g394c34ae405_0_71"/>
          <p:cNvSpPr/>
          <p:nvPr/>
        </p:nvSpPr>
        <p:spPr>
          <a:xfrm>
            <a:off x="5316917" y="5742977"/>
            <a:ext cx="5817300" cy="273600"/>
          </a:xfrm>
          <a:prstGeom prst="rect">
            <a:avLst/>
          </a:prstGeom>
          <a:noFill/>
          <a:ln>
            <a:noFill/>
          </a:ln>
        </p:spPr>
        <p:txBody>
          <a:bodyPr anchorCtr="0" anchor="t" bIns="0" lIns="0" spcFirstLastPara="1" rIns="0" wrap="square" tIns="0">
            <a:noAutofit/>
          </a:bodyPr>
          <a:lstStyle/>
          <a:p>
            <a:pPr indent="-263037" lvl="0" marL="263037" marR="0" rtl="0" algn="l">
              <a:lnSpc>
                <a:spcPct val="160000"/>
              </a:lnSpc>
              <a:spcBef>
                <a:spcPts val="0"/>
              </a:spcBef>
              <a:spcAft>
                <a:spcPts val="0"/>
              </a:spcAft>
              <a:buClr>
                <a:srgbClr val="002060"/>
              </a:buClr>
              <a:buSzPts val="1342"/>
              <a:buChar char="•"/>
            </a:pPr>
            <a:r>
              <a:rPr i="0" lang="en-US" sz="1342" u="none" cap="none" strike="noStrike">
                <a:solidFill>
                  <a:srgbClr val="002060"/>
                </a:solidFill>
              </a:rPr>
              <a:t>Resilience and recovery strategies must align at all three levels</a:t>
            </a:r>
            <a:endParaRPr i="0" sz="1342"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2016-09-10T10:34:19Z</dcterms:created>
  <dc:creator>Donis Marshall</dc:creator>
</cp:coreProperties>
</file>